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73" r:id="rId2"/>
    <p:sldId id="272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68" r:id="rId15"/>
    <p:sldId id="277" r:id="rId16"/>
    <p:sldId id="278" r:id="rId17"/>
    <p:sldId id="274" r:id="rId18"/>
  </p:sldIdLst>
  <p:sldSz cx="12192000" cy="6858000"/>
  <p:notesSz cx="6858000" cy="9144000"/>
  <p:embeddedFontLst>
    <p:embeddedFont>
      <p:font typeface="맑은 고딕" pitchFamily="50" charset="-127"/>
      <p:regular r:id="rId20"/>
      <p:bold r:id="rId21"/>
    </p:embeddedFont>
    <p:embeddedFont>
      <p:font typeface="AppleSDGothicNeoUL00" charset="-127"/>
      <p:regular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F6F9"/>
    <a:srgbClr val="8899AF"/>
    <a:srgbClr val="404453"/>
    <a:srgbClr val="24CEA0"/>
    <a:srgbClr val="33B1D6"/>
    <a:srgbClr val="29C6B9"/>
    <a:srgbClr val="2EB3B9"/>
    <a:srgbClr val="368DDF"/>
    <a:srgbClr val="F6F6F9"/>
    <a:srgbClr val="5856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882" autoAdjust="0"/>
    <p:restoredTop sz="97155"/>
  </p:normalViewPr>
  <p:slideViewPr>
    <p:cSldViewPr snapToGrid="0">
      <p:cViewPr varScale="1">
        <p:scale>
          <a:sx n="105" d="100"/>
          <a:sy n="105" d="100"/>
        </p:scale>
        <p:origin x="-108" y="-276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 Kim" userId="07ceb4d8553d7c51" providerId="LiveId" clId="{A1CDC664-C26A-4F9F-B84D-7A60AF053BD8}"/>
    <pc:docChg chg="undo custSel modSld">
      <pc:chgData name="Edward Kim" userId="07ceb4d8553d7c51" providerId="LiveId" clId="{A1CDC664-C26A-4F9F-B84D-7A60AF053BD8}" dt="2024-12-19T06:10:33.470" v="257" actId="20577"/>
      <pc:docMkLst>
        <pc:docMk/>
      </pc:docMkLst>
      <pc:sldChg chg="modSp mod">
        <pc:chgData name="Edward Kim" userId="07ceb4d8553d7c51" providerId="LiveId" clId="{A1CDC664-C26A-4F9F-B84D-7A60AF053BD8}" dt="2024-12-19T06:10:33.470" v="257" actId="20577"/>
        <pc:sldMkLst>
          <pc:docMk/>
          <pc:sldMk cId="4247899736" sldId="277"/>
        </pc:sldMkLst>
        <pc:graphicFrameChg chg="mod modGraphic">
          <ac:chgData name="Edward Kim" userId="07ceb4d8553d7c51" providerId="LiveId" clId="{A1CDC664-C26A-4F9F-B84D-7A60AF053BD8}" dt="2024-12-19T06:10:33.470" v="257" actId="20577"/>
          <ac:graphicFrameMkLst>
            <pc:docMk/>
            <pc:sldMk cId="4247899736" sldId="277"/>
            <ac:graphicFrameMk id="4" creationId="{2A38A2A7-1B14-6374-0A4F-1ADA8A9CFB66}"/>
          </ac:graphicFrameMkLst>
        </pc:graphicFrameChg>
      </pc:sldChg>
      <pc:sldChg chg="modSp mod">
        <pc:chgData name="Edward Kim" userId="07ceb4d8553d7c51" providerId="LiveId" clId="{A1CDC664-C26A-4F9F-B84D-7A60AF053BD8}" dt="2024-12-19T06:08:42.305" v="250" actId="20577"/>
        <pc:sldMkLst>
          <pc:docMk/>
          <pc:sldMk cId="3740690607" sldId="278"/>
        </pc:sldMkLst>
        <pc:graphicFrameChg chg="mod modGraphic">
          <ac:chgData name="Edward Kim" userId="07ceb4d8553d7c51" providerId="LiveId" clId="{A1CDC664-C26A-4F9F-B84D-7A60AF053BD8}" dt="2024-12-19T06:08:42.305" v="250" actId="20577"/>
          <ac:graphicFrameMkLst>
            <pc:docMk/>
            <pc:sldMk cId="3740690607" sldId="278"/>
            <ac:graphicFrameMk id="4" creationId="{2A38A2A7-1B14-6374-0A4F-1ADA8A9CFB66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C9294-FDF8-7249-8E17-921DA5D242EF}" type="datetimeFigureOut">
              <a:rPr kumimoji="1" lang="ko-KR" altLang="en-US" smtClean="0"/>
              <a:pPr/>
              <a:t>2025-02-14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28F61-C39C-0543-809D-BA989768B07C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6703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8021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880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9098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323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03198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8F61-C39C-0543-809D-BA989768B07C}" type="slidenum">
              <a:rPr kumimoji="1" lang="ko-KR" altLang="en-US" smtClean="0"/>
              <a:pPr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1645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6AFD500-1F2E-283E-FB31-1343ED77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777" y="6477769"/>
            <a:ext cx="2743200" cy="230832"/>
          </a:xfrm>
          <a:noFill/>
        </p:spPr>
        <p:txBody>
          <a:bodyPr wrap="square" rtlCol="0">
            <a:spAutoFit/>
          </a:bodyPr>
          <a:lstStyle>
            <a:lvl1pPr>
              <a:defRPr lang="ko-KR" altLang="en-US" sz="900" smtClean="0">
                <a:solidFill>
                  <a:srgbClr val="A3AAB9"/>
                </a:solidFill>
                <a:latin typeface="+mn-ea"/>
              </a:defRPr>
            </a:lvl1pPr>
          </a:lstStyle>
          <a:p>
            <a:r>
              <a:rPr lang="en-US" altLang="ko-KR" dirty="0"/>
              <a:t>(</a:t>
            </a:r>
            <a:r>
              <a:rPr lang="ko-KR" altLang="en-US" dirty="0"/>
              <a:t> </a:t>
            </a:r>
            <a:fld id="{4DBFF4BF-D7B5-7B4F-962F-D296E0F2AE71}" type="slidenum">
              <a:rPr lang="en-US" altLang="ko-KR" smtClean="0"/>
              <a:pPr/>
              <a:t>‹#›</a:t>
            </a:fld>
            <a:r>
              <a:rPr lang="ko-KR" altLang="en-US" dirty="0"/>
              <a:t> 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99BF066E-9EF9-CFEE-6AA6-EF2D545F786C}"/>
              </a:ext>
            </a:extLst>
          </p:cNvPr>
          <p:cNvSpPr/>
          <p:nvPr userDrawn="1"/>
        </p:nvSpPr>
        <p:spPr>
          <a:xfrm>
            <a:off x="0" y="0"/>
            <a:ext cx="584200" cy="584200"/>
          </a:xfrm>
          <a:prstGeom prst="rect">
            <a:avLst/>
          </a:prstGeom>
          <a:gradFill>
            <a:gsLst>
              <a:gs pos="0">
                <a:srgbClr val="5856E7"/>
              </a:gs>
              <a:gs pos="100000">
                <a:srgbClr val="59D9F5"/>
              </a:gs>
              <a:gs pos="45000">
                <a:srgbClr val="368DDF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7DFACAC-5768-90F6-A6A0-F978C6969B54}"/>
              </a:ext>
            </a:extLst>
          </p:cNvPr>
          <p:cNvSpPr/>
          <p:nvPr userDrawn="1"/>
        </p:nvSpPr>
        <p:spPr>
          <a:xfrm>
            <a:off x="66691" y="-675434"/>
            <a:ext cx="585627" cy="585627"/>
          </a:xfrm>
          <a:prstGeom prst="rect">
            <a:avLst/>
          </a:prstGeom>
          <a:solidFill>
            <a:srgbClr val="585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B9A480B-86E4-FAB9-094F-11A449AE9BEF}"/>
              </a:ext>
            </a:extLst>
          </p:cNvPr>
          <p:cNvSpPr/>
          <p:nvPr userDrawn="1"/>
        </p:nvSpPr>
        <p:spPr>
          <a:xfrm>
            <a:off x="747813" y="-675434"/>
            <a:ext cx="585627" cy="585627"/>
          </a:xfrm>
          <a:prstGeom prst="rect">
            <a:avLst/>
          </a:prstGeom>
          <a:solidFill>
            <a:srgbClr val="368D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0F5142E-CE70-7174-2767-A8D958F93993}"/>
              </a:ext>
            </a:extLst>
          </p:cNvPr>
          <p:cNvSpPr/>
          <p:nvPr userDrawn="1"/>
        </p:nvSpPr>
        <p:spPr>
          <a:xfrm>
            <a:off x="1428935" y="-675434"/>
            <a:ext cx="585627" cy="585627"/>
          </a:xfrm>
          <a:prstGeom prst="rect">
            <a:avLst/>
          </a:prstGeom>
          <a:solidFill>
            <a:srgbClr val="28DF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C068FA40-BE81-AFF5-5954-6F99FAD6E06F}"/>
              </a:ext>
            </a:extLst>
          </p:cNvPr>
          <p:cNvSpPr/>
          <p:nvPr userDrawn="1"/>
        </p:nvSpPr>
        <p:spPr>
          <a:xfrm>
            <a:off x="2110057" y="-675434"/>
            <a:ext cx="585627" cy="585627"/>
          </a:xfrm>
          <a:prstGeom prst="rect">
            <a:avLst/>
          </a:prstGeom>
          <a:solidFill>
            <a:srgbClr val="4044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C8220982-410C-129C-330E-4CF26CEB887E}"/>
              </a:ext>
            </a:extLst>
          </p:cNvPr>
          <p:cNvSpPr/>
          <p:nvPr userDrawn="1"/>
        </p:nvSpPr>
        <p:spPr>
          <a:xfrm>
            <a:off x="2791179" y="-675434"/>
            <a:ext cx="585627" cy="585627"/>
          </a:xfrm>
          <a:prstGeom prst="rect">
            <a:avLst/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63C71B6-2475-6119-DEB0-B4A3451476B4}"/>
              </a:ext>
            </a:extLst>
          </p:cNvPr>
          <p:cNvSpPr/>
          <p:nvPr userDrawn="1"/>
        </p:nvSpPr>
        <p:spPr>
          <a:xfrm>
            <a:off x="3472301" y="-675434"/>
            <a:ext cx="585627" cy="585627"/>
          </a:xfrm>
          <a:prstGeom prst="rect">
            <a:avLst/>
          </a:prstGeom>
          <a:solidFill>
            <a:srgbClr val="E7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E6A5E596-069E-BDC7-4AAC-EC57C01BFF78}"/>
              </a:ext>
            </a:extLst>
          </p:cNvPr>
          <p:cNvSpPr/>
          <p:nvPr userDrawn="1"/>
        </p:nvSpPr>
        <p:spPr>
          <a:xfrm>
            <a:off x="4150395" y="-675434"/>
            <a:ext cx="585627" cy="585627"/>
          </a:xfrm>
          <a:prstGeom prst="rect">
            <a:avLst/>
          </a:prstGeom>
          <a:solidFill>
            <a:srgbClr val="5AD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6338F7-CA51-F4B4-E944-42313B921C30}"/>
              </a:ext>
            </a:extLst>
          </p:cNvPr>
          <p:cNvSpPr txBox="1"/>
          <p:nvPr userDrawn="1"/>
        </p:nvSpPr>
        <p:spPr>
          <a:xfrm>
            <a:off x="9392356" y="380231"/>
            <a:ext cx="2624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>
                <a:latin typeface="+mn-ea"/>
              </a:rPr>
              <a:t>A.I RICCO LABS </a:t>
            </a:r>
            <a:r>
              <a:rPr kumimoji="1" lang="en-US" altLang="ko-KR" sz="1100" b="1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| </a:t>
            </a:r>
            <a:r>
              <a:rPr kumimoji="1" lang="en-US" altLang="ko-KR" sz="11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AIW</a:t>
            </a:r>
            <a:endParaRPr kumimoji="1" lang="ko-KR" altLang="en-US" sz="11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16" name="그림 15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EFFC25D8-2342-AD66-F0E4-B5BF92AA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3870"/>
          <a:stretch/>
        </p:blipFill>
        <p:spPr>
          <a:xfrm>
            <a:off x="0" y="74153"/>
            <a:ext cx="482600" cy="4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3378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D1EC6621-A4BE-09DB-E29C-4DAC9B20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D4B65642-9596-8790-499D-8D2BFE2A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D0BCA93-7B47-F0B2-253C-B217D25A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F4BF-D7B5-7B4F-962F-D296E0F2AE71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7253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1DB2DA6A-219F-E70C-D792-6F785EB4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29747BB6-7F44-6A8D-1F0D-233BBBB60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BA22416-0C93-3FB7-0CC8-110E8D8B7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648D4B8-7BF1-1D16-6F00-708B7643D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8B2437F-5BA3-2FD3-C75B-E9C69C1A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BFF4BF-D7B5-7B4F-962F-D296E0F2AE71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715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54B8731-FF68-93AC-1B6E-FAE526FB50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9" name="그림 8" descr="화장실이(가) 표시된 사진&#10;&#10;중간 신뢰도로 자동 생성된 설명">
            <a:extLst>
              <a:ext uri="{FF2B5EF4-FFF2-40B4-BE49-F238E27FC236}">
                <a16:creationId xmlns:a16="http://schemas.microsoft.com/office/drawing/2014/main" xmlns="" id="{C81E8414-2847-3D0F-1CDE-D4616193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7" r="8122" b="8486"/>
          <a:stretch/>
        </p:blipFill>
        <p:spPr>
          <a:xfrm>
            <a:off x="5737166" y="1410724"/>
            <a:ext cx="6454834" cy="5447276"/>
          </a:xfrm>
          <a:prstGeom prst="rect">
            <a:avLst/>
          </a:prstGeom>
        </p:spPr>
      </p:pic>
      <p:pic>
        <p:nvPicPr>
          <p:cNvPr id="3" name="그림 2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F2954D9C-0C42-A1C4-C5F4-AF128C21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350649"/>
            <a:ext cx="521574" cy="173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F38B14-54EF-24D8-8531-9D4CFC789D02}"/>
              </a:ext>
            </a:extLst>
          </p:cNvPr>
          <p:cNvSpPr txBox="1"/>
          <p:nvPr/>
        </p:nvSpPr>
        <p:spPr>
          <a:xfrm>
            <a:off x="445556" y="903730"/>
            <a:ext cx="76280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20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Utilizing </a:t>
            </a:r>
            <a:r>
              <a:rPr lang="en-US" altLang="ko-KR" sz="2000" b="0" dirty="0" err="1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blockchain</a:t>
            </a:r>
            <a:r>
              <a:rPr lang="en-US" altLang="ko-KR" sz="20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and DAO</a:t>
            </a:r>
          </a:p>
          <a:p>
            <a:r>
              <a:rPr lang="en-US" altLang="ko-KR" sz="2800" b="0" u="none" strike="noStrike" dirty="0" smtClean="0"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 </a:t>
            </a:r>
            <a:r>
              <a:rPr lang="en-US" altLang="ko-KR" sz="28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PLATFORM </a:t>
            </a:r>
            <a:r>
              <a:rPr lang="en-US" altLang="ko-KR" sz="28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investment management </a:t>
            </a:r>
          </a:p>
          <a:p>
            <a:r>
              <a:rPr lang="en-US" altLang="ko-KR" sz="2800" dirty="0" smtClean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</a:rPr>
              <a:t>A.I </a:t>
            </a:r>
            <a:r>
              <a:rPr lang="en-US" altLang="ko-KR" sz="2800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</a:rPr>
              <a:t>RICCO LABS</a:t>
            </a:r>
            <a:r>
              <a:rPr lang="ko-KR" altLang="en-US" sz="2800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en-US" altLang="ko-KR" sz="2800" u="none" strike="noStrike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  <a:effectLst/>
              </a:rPr>
              <a:t> </a:t>
            </a:r>
            <a:endParaRPr lang="ko-KR" altLang="en-US" sz="2800" dirty="0">
              <a:gradFill flip="none" rotWithShape="1">
                <a:gsLst>
                  <a:gs pos="0">
                    <a:srgbClr val="368DDF"/>
                  </a:gs>
                  <a:gs pos="99000">
                    <a:srgbClr val="24CEA0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F73BE2-7BFE-C502-39C5-0EA458400032}"/>
              </a:ext>
            </a:extLst>
          </p:cNvPr>
          <p:cNvSpPr txBox="1"/>
          <p:nvPr/>
        </p:nvSpPr>
        <p:spPr>
          <a:xfrm>
            <a:off x="454610" y="2241721"/>
            <a:ext cx="6848233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sz="1400" dirty="0" smtClean="0"/>
              <a:t>Analysis and management with AI to ensure </a:t>
            </a:r>
            <a:r>
              <a:rPr lang="en-US" sz="1400" b="1" dirty="0" smtClean="0"/>
              <a:t>honest profit distribution solutions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B3DC94-F707-9359-F2BA-843E86C972F9}"/>
              </a:ext>
            </a:extLst>
          </p:cNvPr>
          <p:cNvSpPr txBox="1"/>
          <p:nvPr/>
        </p:nvSpPr>
        <p:spPr>
          <a:xfrm>
            <a:off x="454610" y="6363833"/>
            <a:ext cx="6848233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100" dirty="0"/>
              <a:t>A.I RICCO LABS</a:t>
            </a:r>
            <a:r>
              <a:rPr lang="ko-KR" altLang="en-US" sz="1100" dirty="0"/>
              <a:t> </a:t>
            </a:r>
            <a:r>
              <a:rPr lang="en-US" altLang="ko-KR" sz="1100" dirty="0"/>
              <a:t>|</a:t>
            </a:r>
            <a:r>
              <a:rPr lang="ko-KR" altLang="en-US" sz="1100" dirty="0"/>
              <a:t> </a:t>
            </a:r>
            <a:r>
              <a:rPr lang="en-US" altLang="ko-KR" sz="1100" dirty="0"/>
              <a:t>AIW </a:t>
            </a:r>
            <a:r>
              <a:rPr lang="en-US" altLang="ko-KR" sz="1100" dirty="0" smtClean="0"/>
              <a:t>Company profile</a:t>
            </a:r>
            <a:endParaRPr lang="ko-KR" altLang="en-US" sz="1100" dirty="0">
              <a:solidFill>
                <a:srgbClr val="8899AF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79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그림 91" descr="텍스트, 스크린샷, 지도, 폰트이(가) 표시된 사진&#10;&#10;자동 생성된 설명">
            <a:extLst>
              <a:ext uri="{FF2B5EF4-FFF2-40B4-BE49-F238E27FC236}">
                <a16:creationId xmlns:a16="http://schemas.microsoft.com/office/drawing/2014/main" xmlns="" id="{306851CD-2F86-C856-9185-6A9A7EA0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6019"/>
          <a:stretch/>
        </p:blipFill>
        <p:spPr>
          <a:xfrm>
            <a:off x="0" y="3876704"/>
            <a:ext cx="9641840" cy="2974157"/>
          </a:xfrm>
          <a:prstGeom prst="rect">
            <a:avLst/>
          </a:prstGeom>
        </p:spPr>
      </p:pic>
      <p:sp>
        <p:nvSpPr>
          <p:cNvPr id="93" name="직사각형 92">
            <a:extLst>
              <a:ext uri="{FF2B5EF4-FFF2-40B4-BE49-F238E27FC236}">
                <a16:creationId xmlns:a16="http://schemas.microsoft.com/office/drawing/2014/main" xmlns="" id="{3E12CB7A-A1C8-6EC3-E901-47462DF0AA17}"/>
              </a:ext>
            </a:extLst>
          </p:cNvPr>
          <p:cNvSpPr/>
          <p:nvPr/>
        </p:nvSpPr>
        <p:spPr>
          <a:xfrm>
            <a:off x="0" y="3659160"/>
            <a:ext cx="12192000" cy="319883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1" name="모서리가 둥근 직사각형 70">
            <a:extLst>
              <a:ext uri="{FF2B5EF4-FFF2-40B4-BE49-F238E27FC236}">
                <a16:creationId xmlns:a16="http://schemas.microsoft.com/office/drawing/2014/main" xmlns="" id="{D3E02B36-22F7-8F51-FA9D-EC61DDF41A9F}"/>
              </a:ext>
            </a:extLst>
          </p:cNvPr>
          <p:cNvSpPr/>
          <p:nvPr/>
        </p:nvSpPr>
        <p:spPr>
          <a:xfrm>
            <a:off x="4294812" y="3017401"/>
            <a:ext cx="3602375" cy="3160888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2B710926-5A30-19DD-791A-E22B90A30F94}"/>
              </a:ext>
            </a:extLst>
          </p:cNvPr>
          <p:cNvSpPr/>
          <p:nvPr/>
        </p:nvSpPr>
        <p:spPr>
          <a:xfrm>
            <a:off x="4434095" y="3171021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00E6817-A900-1130-A724-AE841335DE4B}"/>
              </a:ext>
            </a:extLst>
          </p:cNvPr>
          <p:cNvSpPr txBox="1"/>
          <p:nvPr/>
        </p:nvSpPr>
        <p:spPr>
          <a:xfrm>
            <a:off x="4412000" y="3193801"/>
            <a:ext cx="4038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03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E021E9B-065C-DA4B-B0BE-E1505A4D0565}"/>
              </a:ext>
            </a:extLst>
          </p:cNvPr>
          <p:cNvSpPr txBox="1"/>
          <p:nvPr/>
        </p:nvSpPr>
        <p:spPr>
          <a:xfrm>
            <a:off x="4411999" y="3586489"/>
            <a:ext cx="455093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Using Voting Power </a:t>
            </a:r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Investment Participation</a:t>
            </a:r>
            <a:endParaRPr lang="ko-KR" altLang="en-US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4C86510-6241-D22C-BF6B-265A3C8877A2}"/>
              </a:ext>
            </a:extLst>
          </p:cNvPr>
          <p:cNvSpPr txBox="1"/>
          <p:nvPr/>
        </p:nvSpPr>
        <p:spPr>
          <a:xfrm>
            <a:off x="4412000" y="3868282"/>
            <a:ext cx="3393138" cy="68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Voting Power is used depending on the project, and AIW tokens are utilized for real investment, issuing an NFT certificate afterward.</a:t>
            </a:r>
          </a:p>
        </p:txBody>
      </p: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xmlns="" id="{7DE7CB70-D625-F685-6D4E-C6F8DB680239}"/>
              </a:ext>
            </a:extLst>
          </p:cNvPr>
          <p:cNvSpPr/>
          <p:nvPr/>
        </p:nvSpPr>
        <p:spPr>
          <a:xfrm>
            <a:off x="8076589" y="3017401"/>
            <a:ext cx="3602375" cy="3160888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xmlns="" id="{5A5C6B02-AA34-7C4E-2179-C09F8E5CB8E4}"/>
              </a:ext>
            </a:extLst>
          </p:cNvPr>
          <p:cNvSpPr/>
          <p:nvPr/>
        </p:nvSpPr>
        <p:spPr>
          <a:xfrm>
            <a:off x="8215872" y="3171021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848EB06-2C42-87C9-BEB3-5377F4D27551}"/>
              </a:ext>
            </a:extLst>
          </p:cNvPr>
          <p:cNvSpPr txBox="1"/>
          <p:nvPr/>
        </p:nvSpPr>
        <p:spPr>
          <a:xfrm>
            <a:off x="8193776" y="3193801"/>
            <a:ext cx="391423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04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D8A5203-4A9D-A9FC-2FE9-0BE5DBDAF952}"/>
              </a:ext>
            </a:extLst>
          </p:cNvPr>
          <p:cNvSpPr txBox="1"/>
          <p:nvPr/>
        </p:nvSpPr>
        <p:spPr>
          <a:xfrm>
            <a:off x="8193777" y="3586489"/>
            <a:ext cx="2313212" cy="55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400" b="1" dirty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INVEST </a:t>
            </a:r>
            <a:r>
              <a:rPr lang="en-US" altLang="ko-KR" sz="1400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Results</a:t>
            </a:r>
          </a:p>
          <a:p>
            <a:endParaRPr lang="ko-KR" altLang="en-US" sz="1400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4F9E672-5A44-9F4A-1029-11683E1F224E}"/>
              </a:ext>
            </a:extLst>
          </p:cNvPr>
          <p:cNvSpPr txBox="1"/>
          <p:nvPr/>
        </p:nvSpPr>
        <p:spPr>
          <a:xfrm>
            <a:off x="8193776" y="3868282"/>
            <a:ext cx="3485187" cy="109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After investment results are disclosed, NFTs are converted into AIW upon project liquidation, and in dividend projects, AIW is distributed as dividends on the payout date (Dividend Lock applies).</a:t>
            </a:r>
            <a:endParaRPr lang="ko-KR" altLang="en-US" sz="105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9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7" y="310379"/>
            <a:ext cx="640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2000" dirty="0"/>
              <a:t>SOLUTION - </a:t>
            </a:r>
            <a:r>
              <a:rPr lang="en-US" altLang="ko-KR" dirty="0" smtClean="0"/>
              <a:t>AIW Token Usage and Application Solutions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SOLUTION AIW tokens can be used in various ways, and customized solutions are structured to increase profitability while managing and diversifying risks.</a:t>
            </a:r>
          </a:p>
          <a:p>
            <a:r>
              <a:rPr lang="en-US" altLang="ko-KR" sz="1200" dirty="0" smtClean="0"/>
              <a:t>.</a:t>
            </a:r>
            <a:endParaRPr lang="ko-KR" altLang="en-US" dirty="0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xmlns="" id="{C142E0E3-79D4-F671-F290-62AB635FA4DD}"/>
              </a:ext>
            </a:extLst>
          </p:cNvPr>
          <p:cNvSpPr/>
          <p:nvPr/>
        </p:nvSpPr>
        <p:spPr>
          <a:xfrm>
            <a:off x="513034" y="3017401"/>
            <a:ext cx="3602375" cy="3160888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모서리가 둥근 직사각형 34">
            <a:extLst>
              <a:ext uri="{FF2B5EF4-FFF2-40B4-BE49-F238E27FC236}">
                <a16:creationId xmlns:a16="http://schemas.microsoft.com/office/drawing/2014/main" xmlns="" id="{8EF31FC3-8CD5-04B3-BFA1-C9794F4C4F16}"/>
              </a:ext>
            </a:extLst>
          </p:cNvPr>
          <p:cNvSpPr/>
          <p:nvPr/>
        </p:nvSpPr>
        <p:spPr>
          <a:xfrm>
            <a:off x="513034" y="1614947"/>
            <a:ext cx="11165931" cy="123580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xmlns="" id="{4586FF68-08D5-B6C0-B014-4AB8F85C0AF4}"/>
              </a:ext>
            </a:extLst>
          </p:cNvPr>
          <p:cNvSpPr/>
          <p:nvPr/>
        </p:nvSpPr>
        <p:spPr>
          <a:xfrm>
            <a:off x="652317" y="1728301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17D3987-1563-9E1B-DAE7-72D7D68CD5C7}"/>
              </a:ext>
            </a:extLst>
          </p:cNvPr>
          <p:cNvSpPr txBox="1"/>
          <p:nvPr/>
        </p:nvSpPr>
        <p:spPr>
          <a:xfrm>
            <a:off x="630222" y="1751081"/>
            <a:ext cx="3401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01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9AB341D-0644-144B-D24A-F37790439D46}"/>
              </a:ext>
            </a:extLst>
          </p:cNvPr>
          <p:cNvSpPr txBox="1"/>
          <p:nvPr/>
        </p:nvSpPr>
        <p:spPr>
          <a:xfrm>
            <a:off x="992457" y="1715128"/>
            <a:ext cx="4385302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4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Earned by Holding AIW Tokens </a:t>
            </a:r>
            <a:r>
              <a:rPr lang="en-US" altLang="ko-KR" sz="1400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Voting </a:t>
            </a:r>
            <a:r>
              <a:rPr lang="en-US" altLang="ko-KR" sz="1400" b="1" dirty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Power</a:t>
            </a:r>
            <a:endParaRPr lang="ko-KR" altLang="en-US" sz="1400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7390201-39A1-96F2-F8D9-FF8D87CF7016}"/>
              </a:ext>
            </a:extLst>
          </p:cNvPr>
          <p:cNvSpPr txBox="1"/>
          <p:nvPr/>
        </p:nvSpPr>
        <p:spPr>
          <a:xfrm>
            <a:off x="992456" y="2059373"/>
            <a:ext cx="606395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The amount of AIW tokens held determines the MAX Voting Power value, and maintaining it for 24 hours grants 1/10 of MAX (Mandatory 10-day Lock).</a:t>
            </a:r>
            <a:endParaRPr lang="en-US" altLang="ko-KR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29352B1C-921B-7EAE-0635-996257C15296}"/>
              </a:ext>
            </a:extLst>
          </p:cNvPr>
          <p:cNvSpPr/>
          <p:nvPr/>
        </p:nvSpPr>
        <p:spPr>
          <a:xfrm>
            <a:off x="652317" y="3171021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9A8F926-7D18-A470-BF6E-10D6B2DA5973}"/>
              </a:ext>
            </a:extLst>
          </p:cNvPr>
          <p:cNvSpPr txBox="1"/>
          <p:nvPr/>
        </p:nvSpPr>
        <p:spPr>
          <a:xfrm>
            <a:off x="630222" y="3193801"/>
            <a:ext cx="3401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02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E90F51E-7BBF-1DBB-D3FB-3FBBA83C9ED9}"/>
              </a:ext>
            </a:extLst>
          </p:cNvPr>
          <p:cNvSpPr txBox="1"/>
          <p:nvPr/>
        </p:nvSpPr>
        <p:spPr>
          <a:xfrm>
            <a:off x="630221" y="3586489"/>
            <a:ext cx="358869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4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Participation by Users </a:t>
            </a:r>
            <a:r>
              <a:rPr lang="en-US" altLang="ko-KR" sz="1400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Community</a:t>
            </a:r>
            <a:endParaRPr lang="ko-KR" altLang="en-US" sz="1400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BE2E09-AEA3-2533-8B57-EF3147B981A5}"/>
              </a:ext>
            </a:extLst>
          </p:cNvPr>
          <p:cNvSpPr txBox="1"/>
          <p:nvPr/>
        </p:nvSpPr>
        <p:spPr>
          <a:xfrm>
            <a:off x="630222" y="3868282"/>
            <a:ext cx="3393138" cy="89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Real-time information and communication help investors make informed decisions and provide essential details for AIW token investments.</a:t>
            </a:r>
            <a:endParaRPr lang="en-US" altLang="ko-KR" dirty="0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xmlns="" id="{4E0547C6-8A91-B1BB-82C2-AB7BB81EF8EB}"/>
              </a:ext>
            </a:extLst>
          </p:cNvPr>
          <p:cNvSpPr/>
          <p:nvPr/>
        </p:nvSpPr>
        <p:spPr>
          <a:xfrm>
            <a:off x="6796253" y="1931367"/>
            <a:ext cx="295950" cy="29595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xmlns="" id="{D4A71571-A2EF-6615-2B41-0D9F198F94C8}"/>
              </a:ext>
            </a:extLst>
          </p:cNvPr>
          <p:cNvSpPr/>
          <p:nvPr/>
        </p:nvSpPr>
        <p:spPr>
          <a:xfrm>
            <a:off x="7200113" y="1931367"/>
            <a:ext cx="295950" cy="29595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xmlns="" id="{6C9B88DD-D033-B8DC-3216-02E45C4D5EA6}"/>
              </a:ext>
            </a:extLst>
          </p:cNvPr>
          <p:cNvSpPr/>
          <p:nvPr/>
        </p:nvSpPr>
        <p:spPr>
          <a:xfrm>
            <a:off x="7603973" y="1931367"/>
            <a:ext cx="295950" cy="29595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xmlns="" id="{89E66A56-4526-D987-39A4-4BB627A0C116}"/>
              </a:ext>
            </a:extLst>
          </p:cNvPr>
          <p:cNvSpPr/>
          <p:nvPr/>
        </p:nvSpPr>
        <p:spPr>
          <a:xfrm>
            <a:off x="8007833" y="1931367"/>
            <a:ext cx="295950" cy="29595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xmlns="" id="{0F6C3C54-2BD3-C87A-62A0-68DC18980D84}"/>
              </a:ext>
            </a:extLst>
          </p:cNvPr>
          <p:cNvSpPr/>
          <p:nvPr/>
        </p:nvSpPr>
        <p:spPr>
          <a:xfrm>
            <a:off x="8411693" y="1931367"/>
            <a:ext cx="295950" cy="29595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01" name="직선 연결선[R] 100">
            <a:extLst>
              <a:ext uri="{FF2B5EF4-FFF2-40B4-BE49-F238E27FC236}">
                <a16:creationId xmlns:a16="http://schemas.microsoft.com/office/drawing/2014/main" xmlns="" id="{98AE3C11-7950-99AE-9ED6-0287B99BD4F6}"/>
              </a:ext>
            </a:extLst>
          </p:cNvPr>
          <p:cNvCxnSpPr>
            <a:cxnSpLocks/>
          </p:cNvCxnSpPr>
          <p:nvPr/>
        </p:nvCxnSpPr>
        <p:spPr>
          <a:xfrm>
            <a:off x="6796253" y="2341091"/>
            <a:ext cx="0" cy="228600"/>
          </a:xfrm>
          <a:prstGeom prst="line">
            <a:avLst/>
          </a:prstGeom>
          <a:ln w="1270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[R] 101">
            <a:extLst>
              <a:ext uri="{FF2B5EF4-FFF2-40B4-BE49-F238E27FC236}">
                <a16:creationId xmlns:a16="http://schemas.microsoft.com/office/drawing/2014/main" xmlns="" id="{F487950F-D19A-617D-6B39-AA8A863B2ADA}"/>
              </a:ext>
            </a:extLst>
          </p:cNvPr>
          <p:cNvCxnSpPr>
            <a:cxnSpLocks/>
          </p:cNvCxnSpPr>
          <p:nvPr/>
        </p:nvCxnSpPr>
        <p:spPr>
          <a:xfrm>
            <a:off x="9111503" y="2341091"/>
            <a:ext cx="0" cy="228600"/>
          </a:xfrm>
          <a:prstGeom prst="line">
            <a:avLst/>
          </a:prstGeom>
          <a:ln w="1270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[R] 103">
            <a:extLst>
              <a:ext uri="{FF2B5EF4-FFF2-40B4-BE49-F238E27FC236}">
                <a16:creationId xmlns:a16="http://schemas.microsoft.com/office/drawing/2014/main" xmlns="" id="{8555AC83-672C-FC61-4F78-DCB27F5AFF80}"/>
              </a:ext>
            </a:extLst>
          </p:cNvPr>
          <p:cNvCxnSpPr>
            <a:cxnSpLocks/>
          </p:cNvCxnSpPr>
          <p:nvPr/>
        </p:nvCxnSpPr>
        <p:spPr>
          <a:xfrm>
            <a:off x="6796253" y="2455391"/>
            <a:ext cx="2315250" cy="0"/>
          </a:xfrm>
          <a:prstGeom prst="line">
            <a:avLst/>
          </a:prstGeom>
          <a:ln w="12700">
            <a:solidFill>
              <a:srgbClr val="40445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C572D70C-93CE-54C0-CC24-ECF9A672ED0F}"/>
              </a:ext>
            </a:extLst>
          </p:cNvPr>
          <p:cNvSpPr txBox="1"/>
          <p:nvPr/>
        </p:nvSpPr>
        <p:spPr>
          <a:xfrm>
            <a:off x="7265228" y="2356998"/>
            <a:ext cx="1455848" cy="230832"/>
          </a:xfrm>
          <a:prstGeom prst="rect">
            <a:avLst/>
          </a:prstGeom>
          <a:solidFill>
            <a:srgbClr val="F6F6F9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9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MAX Voting Power </a:t>
            </a:r>
            <a:r>
              <a:rPr kumimoji="1" lang="en-US" altLang="ko-KR" sz="90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value</a:t>
            </a:r>
            <a:endParaRPr kumimoji="1" lang="ko-KR" alt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E65B2BF9-EC32-F24B-E622-2FC16DF421F8}"/>
              </a:ext>
            </a:extLst>
          </p:cNvPr>
          <p:cNvSpPr txBox="1"/>
          <p:nvPr/>
        </p:nvSpPr>
        <p:spPr>
          <a:xfrm>
            <a:off x="6758921" y="1979380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</a:t>
            </a:r>
            <a:endParaRPr kumimoji="1" lang="ko-KR" altLang="en-US" sz="800" dirty="0">
              <a:solidFill>
                <a:schemeClr val="tx1">
                  <a:alpha val="7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96A1857-3465-0806-3F95-31E18F68E77A}"/>
              </a:ext>
            </a:extLst>
          </p:cNvPr>
          <p:cNvSpPr txBox="1"/>
          <p:nvPr/>
        </p:nvSpPr>
        <p:spPr>
          <a:xfrm>
            <a:off x="7161618" y="1979380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</a:t>
            </a:r>
            <a:endParaRPr kumimoji="1" lang="ko-KR" altLang="en-US" sz="800" dirty="0">
              <a:solidFill>
                <a:schemeClr val="tx1">
                  <a:alpha val="7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81EAC9EE-CCC9-14DB-0089-D826C6352B5D}"/>
              </a:ext>
            </a:extLst>
          </p:cNvPr>
          <p:cNvSpPr txBox="1"/>
          <p:nvPr/>
        </p:nvSpPr>
        <p:spPr>
          <a:xfrm>
            <a:off x="7564315" y="1979380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</a:t>
            </a:r>
            <a:endParaRPr kumimoji="1" lang="ko-KR" altLang="en-US" sz="800" dirty="0">
              <a:solidFill>
                <a:schemeClr val="tx1">
                  <a:alpha val="7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D4AD5F37-46FB-6B0B-4917-E6B7E4399F30}"/>
              </a:ext>
            </a:extLst>
          </p:cNvPr>
          <p:cNvSpPr txBox="1"/>
          <p:nvPr/>
        </p:nvSpPr>
        <p:spPr>
          <a:xfrm>
            <a:off x="7967012" y="1979380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</a:t>
            </a:r>
            <a:endParaRPr kumimoji="1" lang="ko-KR" altLang="en-US" sz="800" dirty="0">
              <a:solidFill>
                <a:schemeClr val="tx1">
                  <a:alpha val="7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6E5FA9-7BC1-AF78-BC5A-E6DE13B90049}"/>
              </a:ext>
            </a:extLst>
          </p:cNvPr>
          <p:cNvSpPr txBox="1"/>
          <p:nvPr/>
        </p:nvSpPr>
        <p:spPr>
          <a:xfrm>
            <a:off x="8369709" y="1979380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</a:t>
            </a:r>
            <a:endParaRPr kumimoji="1" lang="ko-KR" altLang="en-US" sz="800" dirty="0">
              <a:solidFill>
                <a:schemeClr val="tx1">
                  <a:alpha val="7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xmlns="" id="{B77232D2-27B3-9D94-5199-212A5C0CC963}"/>
              </a:ext>
            </a:extLst>
          </p:cNvPr>
          <p:cNvGrpSpPr/>
          <p:nvPr/>
        </p:nvGrpSpPr>
        <p:grpSpPr>
          <a:xfrm>
            <a:off x="8772405" y="1931367"/>
            <a:ext cx="370614" cy="295950"/>
            <a:chOff x="9032559" y="1906109"/>
            <a:chExt cx="370614" cy="295950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xmlns="" id="{987A54EA-F2B7-4550-645A-B5ABD0F11BC3}"/>
                </a:ext>
              </a:extLst>
            </p:cNvPr>
            <p:cNvSpPr/>
            <p:nvPr/>
          </p:nvSpPr>
          <p:spPr>
            <a:xfrm>
              <a:off x="9075707" y="1906109"/>
              <a:ext cx="295950" cy="29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38E70294-F9AC-AA47-A3AF-FB7466C4E437}"/>
                </a:ext>
              </a:extLst>
            </p:cNvPr>
            <p:cNvSpPr txBox="1"/>
            <p:nvPr/>
          </p:nvSpPr>
          <p:spPr>
            <a:xfrm>
              <a:off x="9032559" y="1954122"/>
              <a:ext cx="37061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AIW</a:t>
              </a:r>
              <a:endParaRPr kumimoji="1" lang="ko-KR" altLang="en-US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xmlns="" id="{5DE51502-C709-B813-1F2F-A5EF03EDF490}"/>
              </a:ext>
            </a:extLst>
          </p:cNvPr>
          <p:cNvGrpSpPr/>
          <p:nvPr/>
        </p:nvGrpSpPr>
        <p:grpSpPr>
          <a:xfrm>
            <a:off x="9388934" y="2121926"/>
            <a:ext cx="514531" cy="272367"/>
            <a:chOff x="9641840" y="2096668"/>
            <a:chExt cx="514531" cy="272367"/>
          </a:xfrm>
        </p:grpSpPr>
        <p:sp>
          <p:nvSpPr>
            <p:cNvPr id="112" name="오른쪽 화살표[R] 111">
              <a:extLst>
                <a:ext uri="{FF2B5EF4-FFF2-40B4-BE49-F238E27FC236}">
                  <a16:creationId xmlns:a16="http://schemas.microsoft.com/office/drawing/2014/main" xmlns="" id="{C3BD1AF6-9DE2-3687-E4BE-F315D5D07E01}"/>
                </a:ext>
              </a:extLst>
            </p:cNvPr>
            <p:cNvSpPr/>
            <p:nvPr/>
          </p:nvSpPr>
          <p:spPr>
            <a:xfrm>
              <a:off x="9641840" y="2096668"/>
              <a:ext cx="514531" cy="272367"/>
            </a:xfrm>
            <a:prstGeom prst="rightArrow">
              <a:avLst>
                <a:gd name="adj1" fmla="val 27979"/>
                <a:gd name="adj2" fmla="val 54404"/>
              </a:avLst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022BEBF-5C03-D9CC-19CE-14B9622A66AE}"/>
                </a:ext>
              </a:extLst>
            </p:cNvPr>
            <p:cNvSpPr txBox="1"/>
            <p:nvPr/>
          </p:nvSpPr>
          <p:spPr>
            <a:xfrm>
              <a:off x="9676963" y="2117435"/>
              <a:ext cx="3898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900" dirty="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24h</a:t>
              </a:r>
              <a:endParaRPr kumimoji="1" lang="ko-KR" altLang="en-US" sz="9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xmlns="" id="{DE0CCB1B-7058-11E2-79F7-EE624776FA08}"/>
              </a:ext>
            </a:extLst>
          </p:cNvPr>
          <p:cNvGrpSpPr/>
          <p:nvPr/>
        </p:nvGrpSpPr>
        <p:grpSpPr>
          <a:xfrm>
            <a:off x="10149379" y="1931367"/>
            <a:ext cx="370614" cy="295950"/>
            <a:chOff x="9032559" y="1906109"/>
            <a:chExt cx="370614" cy="295950"/>
          </a:xfrm>
        </p:grpSpPr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xmlns="" id="{BC9D3D07-EC92-2D44-08B8-4EB6EC211AA9}"/>
                </a:ext>
              </a:extLst>
            </p:cNvPr>
            <p:cNvSpPr/>
            <p:nvPr/>
          </p:nvSpPr>
          <p:spPr>
            <a:xfrm>
              <a:off x="9075707" y="1906109"/>
              <a:ext cx="295950" cy="295950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08197175-EA0F-5341-7C0E-610AD31FE04D}"/>
                </a:ext>
              </a:extLst>
            </p:cNvPr>
            <p:cNvSpPr txBox="1"/>
            <p:nvPr/>
          </p:nvSpPr>
          <p:spPr>
            <a:xfrm>
              <a:off x="9032559" y="1954122"/>
              <a:ext cx="37061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AIW</a:t>
              </a:r>
              <a:endParaRPr kumimoji="1" lang="ko-KR" altLang="en-US" sz="800" dirty="0">
                <a:solidFill>
                  <a:schemeClr val="tx1">
                    <a:alpha val="7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DD2839C4-2E16-F80D-3CD8-B9CBB8A429E6}"/>
              </a:ext>
            </a:extLst>
          </p:cNvPr>
          <p:cNvSpPr txBox="1"/>
          <p:nvPr/>
        </p:nvSpPr>
        <p:spPr>
          <a:xfrm>
            <a:off x="9670476" y="2356998"/>
            <a:ext cx="1412567" cy="230832"/>
          </a:xfrm>
          <a:prstGeom prst="rect">
            <a:avLst/>
          </a:prstGeom>
          <a:solidFill>
            <a:srgbClr val="F6F6F9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90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Mandatory 10-day Lock</a:t>
            </a:r>
            <a:endParaRPr kumimoji="1" lang="ko-KR" altLang="en-US" sz="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grpSp>
        <p:nvGrpSpPr>
          <p:cNvPr id="136" name="그룹 135">
            <a:extLst>
              <a:ext uri="{FF2B5EF4-FFF2-40B4-BE49-F238E27FC236}">
                <a16:creationId xmlns:a16="http://schemas.microsoft.com/office/drawing/2014/main" xmlns="" id="{0CEA476D-4FB9-4636-98CC-FF74EDBE16D7}"/>
              </a:ext>
            </a:extLst>
          </p:cNvPr>
          <p:cNvGrpSpPr/>
          <p:nvPr/>
        </p:nvGrpSpPr>
        <p:grpSpPr>
          <a:xfrm>
            <a:off x="779203" y="5473785"/>
            <a:ext cx="424090" cy="627225"/>
            <a:chOff x="1975852" y="5444906"/>
            <a:chExt cx="424090" cy="627225"/>
          </a:xfrm>
        </p:grpSpPr>
        <p:sp>
          <p:nvSpPr>
            <p:cNvPr id="134" name="타원 133">
              <a:extLst>
                <a:ext uri="{FF2B5EF4-FFF2-40B4-BE49-F238E27FC236}">
                  <a16:creationId xmlns:a16="http://schemas.microsoft.com/office/drawing/2014/main" xmlns="" id="{3738050A-678F-828C-439C-3103476C69BB}"/>
                </a:ext>
              </a:extLst>
            </p:cNvPr>
            <p:cNvSpPr/>
            <p:nvPr/>
          </p:nvSpPr>
          <p:spPr>
            <a:xfrm>
              <a:off x="2070338" y="5444906"/>
              <a:ext cx="235119" cy="23511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5" name="현 134">
              <a:extLst>
                <a:ext uri="{FF2B5EF4-FFF2-40B4-BE49-F238E27FC236}">
                  <a16:creationId xmlns:a16="http://schemas.microsoft.com/office/drawing/2014/main" xmlns="" id="{86AD1E6B-3A80-C915-F9A6-CEE37D5D044F}"/>
                </a:ext>
              </a:extLst>
            </p:cNvPr>
            <p:cNvSpPr/>
            <p:nvPr/>
          </p:nvSpPr>
          <p:spPr>
            <a:xfrm>
              <a:off x="1975852" y="5648041"/>
              <a:ext cx="424090" cy="424090"/>
            </a:xfrm>
            <a:prstGeom prst="chord">
              <a:avLst>
                <a:gd name="adj1" fmla="val 10779457"/>
                <a:gd name="adj2" fmla="val 7451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xmlns="" id="{F726B459-81A2-124B-2B09-348BC584121E}"/>
              </a:ext>
            </a:extLst>
          </p:cNvPr>
          <p:cNvGrpSpPr/>
          <p:nvPr/>
        </p:nvGrpSpPr>
        <p:grpSpPr>
          <a:xfrm>
            <a:off x="3425149" y="5473785"/>
            <a:ext cx="424090" cy="627225"/>
            <a:chOff x="3426357" y="5484075"/>
            <a:chExt cx="424090" cy="627225"/>
          </a:xfrm>
        </p:grpSpPr>
        <p:sp>
          <p:nvSpPr>
            <p:cNvPr id="138" name="타원 137">
              <a:extLst>
                <a:ext uri="{FF2B5EF4-FFF2-40B4-BE49-F238E27FC236}">
                  <a16:creationId xmlns:a16="http://schemas.microsoft.com/office/drawing/2014/main" xmlns="" id="{84360F69-847C-DF4E-8AB5-38C7DB39CFB9}"/>
                </a:ext>
              </a:extLst>
            </p:cNvPr>
            <p:cNvSpPr/>
            <p:nvPr/>
          </p:nvSpPr>
          <p:spPr>
            <a:xfrm>
              <a:off x="3520843" y="5484075"/>
              <a:ext cx="235119" cy="235119"/>
            </a:xfrm>
            <a:prstGeom prst="ellipse">
              <a:avLst/>
            </a:prstGeom>
            <a:solidFill>
              <a:srgbClr val="889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9" name="현 138">
              <a:extLst>
                <a:ext uri="{FF2B5EF4-FFF2-40B4-BE49-F238E27FC236}">
                  <a16:creationId xmlns:a16="http://schemas.microsoft.com/office/drawing/2014/main" xmlns="" id="{7D8EA458-EC27-C19B-9ABD-A47F989B610D}"/>
                </a:ext>
              </a:extLst>
            </p:cNvPr>
            <p:cNvSpPr/>
            <p:nvPr/>
          </p:nvSpPr>
          <p:spPr>
            <a:xfrm>
              <a:off x="3426357" y="5687210"/>
              <a:ext cx="424090" cy="424090"/>
            </a:xfrm>
            <a:prstGeom prst="chord">
              <a:avLst>
                <a:gd name="adj1" fmla="val 10779457"/>
                <a:gd name="adj2" fmla="val 74515"/>
              </a:avLst>
            </a:prstGeom>
            <a:solidFill>
              <a:srgbClr val="889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69" name="그룹 168">
            <a:extLst>
              <a:ext uri="{FF2B5EF4-FFF2-40B4-BE49-F238E27FC236}">
                <a16:creationId xmlns:a16="http://schemas.microsoft.com/office/drawing/2014/main" xmlns="" id="{571C31F1-8586-BA2F-4EE5-886E73DBC986}"/>
              </a:ext>
            </a:extLst>
          </p:cNvPr>
          <p:cNvGrpSpPr/>
          <p:nvPr/>
        </p:nvGrpSpPr>
        <p:grpSpPr>
          <a:xfrm>
            <a:off x="1761867" y="4577074"/>
            <a:ext cx="1104708" cy="1369185"/>
            <a:chOff x="2142246" y="4541519"/>
            <a:chExt cx="1104708" cy="1369185"/>
          </a:xfrm>
        </p:grpSpPr>
        <p:sp>
          <p:nvSpPr>
            <p:cNvPr id="122" name="모서리가 둥근 직사각형 121">
              <a:extLst>
                <a:ext uri="{FF2B5EF4-FFF2-40B4-BE49-F238E27FC236}">
                  <a16:creationId xmlns:a16="http://schemas.microsoft.com/office/drawing/2014/main" xmlns="" id="{015D56C8-8BA3-6D77-D235-869228835426}"/>
                </a:ext>
              </a:extLst>
            </p:cNvPr>
            <p:cNvSpPr/>
            <p:nvPr/>
          </p:nvSpPr>
          <p:spPr>
            <a:xfrm>
              <a:off x="2142246" y="4541519"/>
              <a:ext cx="1104708" cy="1369185"/>
            </a:xfrm>
            <a:prstGeom prst="roundRect">
              <a:avLst>
                <a:gd name="adj" fmla="val 2872"/>
              </a:avLst>
            </a:prstGeom>
            <a:solidFill>
              <a:schemeClr val="bg1">
                <a:alpha val="60000"/>
              </a:schemeClr>
            </a:solidFill>
            <a:ln w="9525">
              <a:solidFill>
                <a:srgbClr val="4044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4" name="모서리가 둥근 직사각형 123">
              <a:extLst>
                <a:ext uri="{FF2B5EF4-FFF2-40B4-BE49-F238E27FC236}">
                  <a16:creationId xmlns:a16="http://schemas.microsoft.com/office/drawing/2014/main" xmlns="" id="{79B1C5A2-7442-C2B0-CD78-FDC62A744312}"/>
                </a:ext>
              </a:extLst>
            </p:cNvPr>
            <p:cNvSpPr/>
            <p:nvPr/>
          </p:nvSpPr>
          <p:spPr>
            <a:xfrm>
              <a:off x="2230516" y="4631503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6" name="모서리가 둥근 직사각형 125">
              <a:extLst>
                <a:ext uri="{FF2B5EF4-FFF2-40B4-BE49-F238E27FC236}">
                  <a16:creationId xmlns:a16="http://schemas.microsoft.com/office/drawing/2014/main" xmlns="" id="{8D6F6A31-5865-9DCF-9EA9-BA42894E1B8C}"/>
                </a:ext>
              </a:extLst>
            </p:cNvPr>
            <p:cNvSpPr/>
            <p:nvPr/>
          </p:nvSpPr>
          <p:spPr>
            <a:xfrm>
              <a:off x="2449319" y="4812910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7" name="모서리가 둥근 직사각형 126">
              <a:extLst>
                <a:ext uri="{FF2B5EF4-FFF2-40B4-BE49-F238E27FC236}">
                  <a16:creationId xmlns:a16="http://schemas.microsoft.com/office/drawing/2014/main" xmlns="" id="{15906485-6DBE-64A3-0443-2FC5D44C70F8}"/>
                </a:ext>
              </a:extLst>
            </p:cNvPr>
            <p:cNvSpPr/>
            <p:nvPr/>
          </p:nvSpPr>
          <p:spPr>
            <a:xfrm>
              <a:off x="2230516" y="4994317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8" name="모서리가 둥근 직사각형 127">
              <a:extLst>
                <a:ext uri="{FF2B5EF4-FFF2-40B4-BE49-F238E27FC236}">
                  <a16:creationId xmlns:a16="http://schemas.microsoft.com/office/drawing/2014/main" xmlns="" id="{59729FD2-F706-F3F6-D485-DEE3DA75E597}"/>
                </a:ext>
              </a:extLst>
            </p:cNvPr>
            <p:cNvSpPr/>
            <p:nvPr/>
          </p:nvSpPr>
          <p:spPr>
            <a:xfrm>
              <a:off x="2449319" y="5175724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9" name="모서리가 둥근 직사각형 128">
              <a:extLst>
                <a:ext uri="{FF2B5EF4-FFF2-40B4-BE49-F238E27FC236}">
                  <a16:creationId xmlns:a16="http://schemas.microsoft.com/office/drawing/2014/main" xmlns="" id="{E2C10080-2B5F-CA9F-4486-F92C06FF3962}"/>
                </a:ext>
              </a:extLst>
            </p:cNvPr>
            <p:cNvSpPr/>
            <p:nvPr/>
          </p:nvSpPr>
          <p:spPr>
            <a:xfrm>
              <a:off x="2230516" y="5357131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0" name="모서리가 둥근 직사각형 129">
              <a:extLst>
                <a:ext uri="{FF2B5EF4-FFF2-40B4-BE49-F238E27FC236}">
                  <a16:creationId xmlns:a16="http://schemas.microsoft.com/office/drawing/2014/main" xmlns="" id="{D7C45EA4-D589-3492-D6A5-284F60F20499}"/>
                </a:ext>
              </a:extLst>
            </p:cNvPr>
            <p:cNvSpPr/>
            <p:nvPr/>
          </p:nvSpPr>
          <p:spPr>
            <a:xfrm>
              <a:off x="2449319" y="5538538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1" name="모서리가 둥근 직사각형 130">
              <a:extLst>
                <a:ext uri="{FF2B5EF4-FFF2-40B4-BE49-F238E27FC236}">
                  <a16:creationId xmlns:a16="http://schemas.microsoft.com/office/drawing/2014/main" xmlns="" id="{3793BF0B-DF67-8C4D-DD1F-1FA9AD44DDB8}"/>
                </a:ext>
              </a:extLst>
            </p:cNvPr>
            <p:cNvSpPr/>
            <p:nvPr/>
          </p:nvSpPr>
          <p:spPr>
            <a:xfrm>
              <a:off x="2230516" y="5719946"/>
              <a:ext cx="720346" cy="100773"/>
            </a:xfrm>
            <a:prstGeom prst="roundRect">
              <a:avLst>
                <a:gd name="adj" fmla="val 50000"/>
              </a:avLst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xmlns="" id="{F9BCA427-FDB1-29DC-3E2A-2511CF3B7D70}"/>
                </a:ext>
              </a:extLst>
            </p:cNvPr>
            <p:cNvGrpSpPr/>
            <p:nvPr/>
          </p:nvGrpSpPr>
          <p:grpSpPr>
            <a:xfrm>
              <a:off x="3053943" y="4624742"/>
              <a:ext cx="93623" cy="138468"/>
              <a:chOff x="1975852" y="5444906"/>
              <a:chExt cx="424090" cy="627225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xmlns="" id="{BAB394A7-DE84-C2C0-8599-4958DBB6A9F9}"/>
                  </a:ext>
                </a:extLst>
              </p:cNvPr>
              <p:cNvSpPr/>
              <p:nvPr/>
            </p:nvSpPr>
            <p:spPr>
              <a:xfrm>
                <a:off x="2070338" y="5444906"/>
                <a:ext cx="235119" cy="2351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7" name="현 146">
                <a:extLst>
                  <a:ext uri="{FF2B5EF4-FFF2-40B4-BE49-F238E27FC236}">
                    <a16:creationId xmlns:a16="http://schemas.microsoft.com/office/drawing/2014/main" xmlns="" id="{91C1B54B-9F00-16B4-022D-91278B816587}"/>
                  </a:ext>
                </a:extLst>
              </p:cNvPr>
              <p:cNvSpPr/>
              <p:nvPr/>
            </p:nvSpPr>
            <p:spPr>
              <a:xfrm>
                <a:off x="1975852" y="5648041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xmlns="" id="{AF2DE442-CB62-B359-C00B-6B45B516C704}"/>
                </a:ext>
              </a:extLst>
            </p:cNvPr>
            <p:cNvSpPr/>
            <p:nvPr/>
          </p:nvSpPr>
          <p:spPr>
            <a:xfrm>
              <a:off x="2251375" y="4814461"/>
              <a:ext cx="51905" cy="5190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sp>
          <p:nvSpPr>
            <p:cNvPr id="150" name="현 149">
              <a:extLst>
                <a:ext uri="{FF2B5EF4-FFF2-40B4-BE49-F238E27FC236}">
                  <a16:creationId xmlns:a16="http://schemas.microsoft.com/office/drawing/2014/main" xmlns="" id="{793CBB01-CED2-6C28-8D06-5399CC534354}"/>
                </a:ext>
              </a:extLst>
            </p:cNvPr>
            <p:cNvSpPr/>
            <p:nvPr/>
          </p:nvSpPr>
          <p:spPr>
            <a:xfrm>
              <a:off x="2230516" y="4859306"/>
              <a:ext cx="93623" cy="93623"/>
            </a:xfrm>
            <a:prstGeom prst="chord">
              <a:avLst>
                <a:gd name="adj1" fmla="val 10779457"/>
                <a:gd name="adj2" fmla="val 74515"/>
              </a:avLst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xmlns="" id="{935F3EF2-B556-A55E-8793-288119229BF3}"/>
                </a:ext>
              </a:extLst>
            </p:cNvPr>
            <p:cNvGrpSpPr/>
            <p:nvPr/>
          </p:nvGrpSpPr>
          <p:grpSpPr>
            <a:xfrm>
              <a:off x="3053943" y="4989867"/>
              <a:ext cx="93623" cy="138468"/>
              <a:chOff x="1975852" y="5444906"/>
              <a:chExt cx="424090" cy="627225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xmlns="" id="{4C5F7DA0-1CC9-59B7-09D7-76FE1C87D4A0}"/>
                  </a:ext>
                </a:extLst>
              </p:cNvPr>
              <p:cNvSpPr/>
              <p:nvPr/>
            </p:nvSpPr>
            <p:spPr>
              <a:xfrm>
                <a:off x="2070338" y="5444906"/>
                <a:ext cx="235119" cy="2351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3" name="현 152">
                <a:extLst>
                  <a:ext uri="{FF2B5EF4-FFF2-40B4-BE49-F238E27FC236}">
                    <a16:creationId xmlns:a16="http://schemas.microsoft.com/office/drawing/2014/main" xmlns="" id="{11A957C8-7565-D298-239F-FECD81C65F57}"/>
                  </a:ext>
                </a:extLst>
              </p:cNvPr>
              <p:cNvSpPr/>
              <p:nvPr/>
            </p:nvSpPr>
            <p:spPr>
              <a:xfrm>
                <a:off x="1975852" y="5648041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xmlns="" id="{2DE40E3D-8C3C-43D3-B802-8686864036C8}"/>
                </a:ext>
              </a:extLst>
            </p:cNvPr>
            <p:cNvSpPr/>
            <p:nvPr/>
          </p:nvSpPr>
          <p:spPr>
            <a:xfrm>
              <a:off x="2251375" y="5179586"/>
              <a:ext cx="51905" cy="5190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sp>
          <p:nvSpPr>
            <p:cNvPr id="156" name="현 155">
              <a:extLst>
                <a:ext uri="{FF2B5EF4-FFF2-40B4-BE49-F238E27FC236}">
                  <a16:creationId xmlns:a16="http://schemas.microsoft.com/office/drawing/2014/main" xmlns="" id="{E59BBCC9-BBCB-8532-C7E6-5C587BB0F0C6}"/>
                </a:ext>
              </a:extLst>
            </p:cNvPr>
            <p:cNvSpPr/>
            <p:nvPr/>
          </p:nvSpPr>
          <p:spPr>
            <a:xfrm>
              <a:off x="2230516" y="5224431"/>
              <a:ext cx="93623" cy="93623"/>
            </a:xfrm>
            <a:prstGeom prst="chord">
              <a:avLst>
                <a:gd name="adj1" fmla="val 10779457"/>
                <a:gd name="adj2" fmla="val 74515"/>
              </a:avLst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xmlns="" id="{F22DFBE1-EF58-7605-C410-BFEEB8DBF1D4}"/>
                </a:ext>
              </a:extLst>
            </p:cNvPr>
            <p:cNvGrpSpPr/>
            <p:nvPr/>
          </p:nvGrpSpPr>
          <p:grpSpPr>
            <a:xfrm>
              <a:off x="3053943" y="5354992"/>
              <a:ext cx="93623" cy="138468"/>
              <a:chOff x="1975852" y="5444906"/>
              <a:chExt cx="424090" cy="627225"/>
            </a:xfrm>
          </p:grpSpPr>
          <p:sp>
            <p:nvSpPr>
              <p:cNvPr id="158" name="타원 157">
                <a:extLst>
                  <a:ext uri="{FF2B5EF4-FFF2-40B4-BE49-F238E27FC236}">
                    <a16:creationId xmlns:a16="http://schemas.microsoft.com/office/drawing/2014/main" xmlns="" id="{EE361F37-FA5F-8997-27B5-53CDCDC8FBCF}"/>
                  </a:ext>
                </a:extLst>
              </p:cNvPr>
              <p:cNvSpPr/>
              <p:nvPr/>
            </p:nvSpPr>
            <p:spPr>
              <a:xfrm>
                <a:off x="2070338" y="5444906"/>
                <a:ext cx="235119" cy="2351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9" name="현 158">
                <a:extLst>
                  <a:ext uri="{FF2B5EF4-FFF2-40B4-BE49-F238E27FC236}">
                    <a16:creationId xmlns:a16="http://schemas.microsoft.com/office/drawing/2014/main" xmlns="" id="{3B437AA0-4EB4-604E-C0CD-1E1FEFA23B89}"/>
                  </a:ext>
                </a:extLst>
              </p:cNvPr>
              <p:cNvSpPr/>
              <p:nvPr/>
            </p:nvSpPr>
            <p:spPr>
              <a:xfrm>
                <a:off x="1975852" y="5648041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161" name="타원 160">
              <a:extLst>
                <a:ext uri="{FF2B5EF4-FFF2-40B4-BE49-F238E27FC236}">
                  <a16:creationId xmlns:a16="http://schemas.microsoft.com/office/drawing/2014/main" xmlns="" id="{3BBC6CF6-E48A-FB24-12A4-1C2D66729495}"/>
                </a:ext>
              </a:extLst>
            </p:cNvPr>
            <p:cNvSpPr/>
            <p:nvPr/>
          </p:nvSpPr>
          <p:spPr>
            <a:xfrm>
              <a:off x="2251375" y="5544711"/>
              <a:ext cx="51905" cy="5190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sp>
          <p:nvSpPr>
            <p:cNvPr id="162" name="현 161">
              <a:extLst>
                <a:ext uri="{FF2B5EF4-FFF2-40B4-BE49-F238E27FC236}">
                  <a16:creationId xmlns:a16="http://schemas.microsoft.com/office/drawing/2014/main" xmlns="" id="{156A5789-B13E-1D7F-0D2C-50BC6579E13A}"/>
                </a:ext>
              </a:extLst>
            </p:cNvPr>
            <p:cNvSpPr/>
            <p:nvPr/>
          </p:nvSpPr>
          <p:spPr>
            <a:xfrm>
              <a:off x="2230516" y="5589556"/>
              <a:ext cx="93623" cy="93623"/>
            </a:xfrm>
            <a:prstGeom prst="chord">
              <a:avLst>
                <a:gd name="adj1" fmla="val 10779457"/>
                <a:gd name="adj2" fmla="val 74515"/>
              </a:avLst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lt1">
                    <a:alpha val="40000"/>
                  </a:schemeClr>
                </a:solidFill>
              </a:endParaRPr>
            </a:p>
          </p:txBody>
        </p:sp>
        <p:grpSp>
          <p:nvGrpSpPr>
            <p:cNvPr id="163" name="그룹 162">
              <a:extLst>
                <a:ext uri="{FF2B5EF4-FFF2-40B4-BE49-F238E27FC236}">
                  <a16:creationId xmlns:a16="http://schemas.microsoft.com/office/drawing/2014/main" xmlns="" id="{5A22EC80-E63C-2B83-4043-1682B356A1B6}"/>
                </a:ext>
              </a:extLst>
            </p:cNvPr>
            <p:cNvGrpSpPr/>
            <p:nvPr/>
          </p:nvGrpSpPr>
          <p:grpSpPr>
            <a:xfrm>
              <a:off x="3053943" y="5720117"/>
              <a:ext cx="93623" cy="138468"/>
              <a:chOff x="1975852" y="5444906"/>
              <a:chExt cx="424090" cy="627225"/>
            </a:xfrm>
          </p:grpSpPr>
          <p:sp>
            <p:nvSpPr>
              <p:cNvPr id="164" name="타원 163">
                <a:extLst>
                  <a:ext uri="{FF2B5EF4-FFF2-40B4-BE49-F238E27FC236}">
                    <a16:creationId xmlns:a16="http://schemas.microsoft.com/office/drawing/2014/main" xmlns="" id="{6F2E5196-CD80-CDE4-0DBD-CA638BCDE149}"/>
                  </a:ext>
                </a:extLst>
              </p:cNvPr>
              <p:cNvSpPr/>
              <p:nvPr/>
            </p:nvSpPr>
            <p:spPr>
              <a:xfrm>
                <a:off x="2070338" y="5444906"/>
                <a:ext cx="235119" cy="2351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65" name="현 164">
                <a:extLst>
                  <a:ext uri="{FF2B5EF4-FFF2-40B4-BE49-F238E27FC236}">
                    <a16:creationId xmlns:a16="http://schemas.microsoft.com/office/drawing/2014/main" xmlns="" id="{D755A2A7-1F69-C7F4-8B06-391501B68E3E}"/>
                  </a:ext>
                </a:extLst>
              </p:cNvPr>
              <p:cNvSpPr/>
              <p:nvPr/>
            </p:nvSpPr>
            <p:spPr>
              <a:xfrm>
                <a:off x="1975852" y="5648041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231" name="그룹 230">
            <a:extLst>
              <a:ext uri="{FF2B5EF4-FFF2-40B4-BE49-F238E27FC236}">
                <a16:creationId xmlns:a16="http://schemas.microsoft.com/office/drawing/2014/main" xmlns="" id="{3F3BA847-D95B-3243-53F4-886B9E349726}"/>
              </a:ext>
            </a:extLst>
          </p:cNvPr>
          <p:cNvGrpSpPr/>
          <p:nvPr/>
        </p:nvGrpSpPr>
        <p:grpSpPr>
          <a:xfrm>
            <a:off x="992456" y="4776253"/>
            <a:ext cx="2643530" cy="1503097"/>
            <a:chOff x="992456" y="4777513"/>
            <a:chExt cx="2643530" cy="1692233"/>
          </a:xfrm>
        </p:grpSpPr>
        <p:sp>
          <p:nvSpPr>
            <p:cNvPr id="170" name="호 169">
              <a:extLst>
                <a:ext uri="{FF2B5EF4-FFF2-40B4-BE49-F238E27FC236}">
                  <a16:creationId xmlns:a16="http://schemas.microsoft.com/office/drawing/2014/main" xmlns="" id="{A80CAA93-E268-5B20-A0AE-165FC625E211}"/>
                </a:ext>
              </a:extLst>
            </p:cNvPr>
            <p:cNvSpPr/>
            <p:nvPr/>
          </p:nvSpPr>
          <p:spPr>
            <a:xfrm>
              <a:off x="992456" y="4777513"/>
              <a:ext cx="1774731" cy="1692233"/>
            </a:xfrm>
            <a:prstGeom prst="arc">
              <a:avLst>
                <a:gd name="adj1" fmla="val 11419178"/>
                <a:gd name="adj2" fmla="val 15732091"/>
              </a:avLst>
            </a:prstGeom>
            <a:ln w="9525">
              <a:solidFill>
                <a:srgbClr val="404453"/>
              </a:solidFill>
              <a:prstDash val="sysDash"/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72" name="호 171">
              <a:extLst>
                <a:ext uri="{FF2B5EF4-FFF2-40B4-BE49-F238E27FC236}">
                  <a16:creationId xmlns:a16="http://schemas.microsoft.com/office/drawing/2014/main" xmlns="" id="{794FE083-0B2F-483C-5370-84B88FAEC487}"/>
                </a:ext>
              </a:extLst>
            </p:cNvPr>
            <p:cNvSpPr/>
            <p:nvPr/>
          </p:nvSpPr>
          <p:spPr>
            <a:xfrm flipH="1">
              <a:off x="1861255" y="4777513"/>
              <a:ext cx="1774731" cy="1692233"/>
            </a:xfrm>
            <a:prstGeom prst="arc">
              <a:avLst>
                <a:gd name="adj1" fmla="val 11419178"/>
                <a:gd name="adj2" fmla="val 15732091"/>
              </a:avLst>
            </a:prstGeom>
            <a:ln w="9525">
              <a:solidFill>
                <a:srgbClr val="8899AF"/>
              </a:solidFill>
              <a:prstDash val="sysDash"/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56" name="그룹 255">
            <a:extLst>
              <a:ext uri="{FF2B5EF4-FFF2-40B4-BE49-F238E27FC236}">
                <a16:creationId xmlns:a16="http://schemas.microsoft.com/office/drawing/2014/main" xmlns="" id="{CDE93413-DE16-957B-C33D-C4A6EAFD33A2}"/>
              </a:ext>
            </a:extLst>
          </p:cNvPr>
          <p:cNvGrpSpPr/>
          <p:nvPr/>
        </p:nvGrpSpPr>
        <p:grpSpPr>
          <a:xfrm>
            <a:off x="4397563" y="4577074"/>
            <a:ext cx="1441922" cy="1369185"/>
            <a:chOff x="4397563" y="4577074"/>
            <a:chExt cx="1441922" cy="1369185"/>
          </a:xfrm>
        </p:grpSpPr>
        <p:sp>
          <p:nvSpPr>
            <p:cNvPr id="177" name="모서리가 둥근 직사각형 176">
              <a:extLst>
                <a:ext uri="{FF2B5EF4-FFF2-40B4-BE49-F238E27FC236}">
                  <a16:creationId xmlns:a16="http://schemas.microsoft.com/office/drawing/2014/main" xmlns="" id="{2702F01D-F478-1849-9643-40A4F1D22308}"/>
                </a:ext>
              </a:extLst>
            </p:cNvPr>
            <p:cNvSpPr/>
            <p:nvPr/>
          </p:nvSpPr>
          <p:spPr>
            <a:xfrm>
              <a:off x="4535786" y="4577074"/>
              <a:ext cx="1217940" cy="1369185"/>
            </a:xfrm>
            <a:prstGeom prst="roundRect">
              <a:avLst>
                <a:gd name="adj" fmla="val 2872"/>
              </a:avLst>
            </a:prstGeom>
            <a:solidFill>
              <a:schemeClr val="bg1">
                <a:alpha val="60000"/>
              </a:schemeClr>
            </a:solidFill>
            <a:ln w="9525">
              <a:solidFill>
                <a:srgbClr val="4044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FC38632F-E6EA-B870-4FA1-A19D3A91ED35}"/>
                </a:ext>
              </a:extLst>
            </p:cNvPr>
            <p:cNvSpPr txBox="1"/>
            <p:nvPr/>
          </p:nvSpPr>
          <p:spPr>
            <a:xfrm>
              <a:off x="4987211" y="4626960"/>
              <a:ext cx="428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NFT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xmlns="" id="{DBFE204B-161E-80A4-0A4A-DCF27EE4D4F9}"/>
                </a:ext>
              </a:extLst>
            </p:cNvPr>
            <p:cNvSpPr/>
            <p:nvPr/>
          </p:nvSpPr>
          <p:spPr>
            <a:xfrm>
              <a:off x="4759984" y="4919793"/>
              <a:ext cx="411450" cy="410536"/>
            </a:xfrm>
            <a:prstGeom prst="rect">
              <a:avLst/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xmlns="" id="{CFF4FB2C-5608-CDAA-54C7-6C7564D18FF0}"/>
                </a:ext>
              </a:extLst>
            </p:cNvPr>
            <p:cNvSpPr/>
            <p:nvPr/>
          </p:nvSpPr>
          <p:spPr>
            <a:xfrm>
              <a:off x="5231311" y="4901922"/>
              <a:ext cx="411450" cy="307678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xmlns="" id="{FFBBEBCB-27AD-CB81-4FAC-F880351F1787}"/>
                </a:ext>
              </a:extLst>
            </p:cNvPr>
            <p:cNvSpPr/>
            <p:nvPr/>
          </p:nvSpPr>
          <p:spPr>
            <a:xfrm>
              <a:off x="5225205" y="5265560"/>
              <a:ext cx="411450" cy="263455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xmlns="" id="{EA6D8A89-24E2-FCCC-C412-99D51DCCCEC3}"/>
                </a:ext>
              </a:extLst>
            </p:cNvPr>
            <p:cNvSpPr/>
            <p:nvPr/>
          </p:nvSpPr>
          <p:spPr>
            <a:xfrm>
              <a:off x="4759984" y="5393896"/>
              <a:ext cx="411450" cy="263455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xmlns="" id="{965D6E6F-42CA-402D-31C2-9076CEDAAEB4}"/>
                </a:ext>
              </a:extLst>
            </p:cNvPr>
            <p:cNvSpPr/>
            <p:nvPr/>
          </p:nvSpPr>
          <p:spPr>
            <a:xfrm>
              <a:off x="5231311" y="5594424"/>
              <a:ext cx="411450" cy="256936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xmlns="" id="{3EA9589A-C5E0-3BE0-0B48-526F8F62B896}"/>
                </a:ext>
              </a:extLst>
            </p:cNvPr>
            <p:cNvSpPr/>
            <p:nvPr/>
          </p:nvSpPr>
          <p:spPr>
            <a:xfrm>
              <a:off x="4766090" y="5718734"/>
              <a:ext cx="411450" cy="132626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xmlns="" id="{DFC4FF02-CDF8-FB68-1F72-3324B54F5F5C}"/>
                </a:ext>
              </a:extLst>
            </p:cNvPr>
            <p:cNvSpPr txBox="1"/>
            <p:nvPr/>
          </p:nvSpPr>
          <p:spPr>
            <a:xfrm>
              <a:off x="4397563" y="4978464"/>
              <a:ext cx="13513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Stock Information</a:t>
              </a:r>
              <a:endParaRPr kumimoji="1" lang="en-US" altLang="ko-KR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7F3BD08F-729B-965E-E54B-5E708777602E}"/>
                </a:ext>
              </a:extLst>
            </p:cNvPr>
            <p:cNvSpPr txBox="1"/>
            <p:nvPr/>
          </p:nvSpPr>
          <p:spPr>
            <a:xfrm>
              <a:off x="4450920" y="5366525"/>
              <a:ext cx="13885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Company Information</a:t>
              </a:r>
              <a:endParaRPr kumimoji="1" lang="en-US" altLang="ko-KR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xmlns="" id="{BA900C79-08C6-B877-974F-3F2CBDAC1F08}"/>
              </a:ext>
            </a:extLst>
          </p:cNvPr>
          <p:cNvGrpSpPr/>
          <p:nvPr/>
        </p:nvGrpSpPr>
        <p:grpSpPr>
          <a:xfrm>
            <a:off x="7086572" y="4912034"/>
            <a:ext cx="662361" cy="699264"/>
            <a:chOff x="7031720" y="5553083"/>
            <a:chExt cx="662361" cy="699264"/>
          </a:xfrm>
        </p:grpSpPr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xmlns="" id="{0F1F5FB1-F10B-5A0D-BB76-EA829732147F}"/>
                </a:ext>
              </a:extLst>
            </p:cNvPr>
            <p:cNvGrpSpPr/>
            <p:nvPr/>
          </p:nvGrpSpPr>
          <p:grpSpPr>
            <a:xfrm>
              <a:off x="7077919" y="5553083"/>
              <a:ext cx="424090" cy="627225"/>
              <a:chOff x="3426357" y="5484075"/>
              <a:chExt cx="424090" cy="627225"/>
            </a:xfrm>
          </p:grpSpPr>
          <p:sp>
            <p:nvSpPr>
              <p:cNvPr id="174" name="타원 173">
                <a:extLst>
                  <a:ext uri="{FF2B5EF4-FFF2-40B4-BE49-F238E27FC236}">
                    <a16:creationId xmlns:a16="http://schemas.microsoft.com/office/drawing/2014/main" xmlns="" id="{350547AC-2A53-F455-4205-502EB91B9073}"/>
                  </a:ext>
                </a:extLst>
              </p:cNvPr>
              <p:cNvSpPr/>
              <p:nvPr/>
            </p:nvSpPr>
            <p:spPr>
              <a:xfrm>
                <a:off x="3520843" y="5484075"/>
                <a:ext cx="235119" cy="235119"/>
              </a:xfrm>
              <a:prstGeom prst="ellipse">
                <a:avLst/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75" name="현 174">
                <a:extLst>
                  <a:ext uri="{FF2B5EF4-FFF2-40B4-BE49-F238E27FC236}">
                    <a16:creationId xmlns:a16="http://schemas.microsoft.com/office/drawing/2014/main" xmlns="" id="{EE5A193E-09A7-0E96-768C-0DD00043A423}"/>
                  </a:ext>
                </a:extLst>
              </p:cNvPr>
              <p:cNvSpPr/>
              <p:nvPr/>
            </p:nvSpPr>
            <p:spPr>
              <a:xfrm>
                <a:off x="3426357" y="5687210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4AD588DF-B2E1-AB0C-7C28-0ECD2BCB270C}"/>
                </a:ext>
              </a:extLst>
            </p:cNvPr>
            <p:cNvSpPr txBox="1"/>
            <p:nvPr/>
          </p:nvSpPr>
          <p:spPr>
            <a:xfrm>
              <a:off x="7031720" y="6006126"/>
              <a:ext cx="662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Investor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sp>
        <p:nvSpPr>
          <p:cNvPr id="222" name="오른쪽 화살표[R] 221">
            <a:extLst>
              <a:ext uri="{FF2B5EF4-FFF2-40B4-BE49-F238E27FC236}">
                <a16:creationId xmlns:a16="http://schemas.microsoft.com/office/drawing/2014/main" xmlns="" id="{50936660-1508-4B6F-71ED-A2336609C1B3}"/>
              </a:ext>
            </a:extLst>
          </p:cNvPr>
          <p:cNvSpPr/>
          <p:nvPr/>
        </p:nvSpPr>
        <p:spPr>
          <a:xfrm>
            <a:off x="5862828" y="4964748"/>
            <a:ext cx="1121667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4C1D613A-F3DB-C0CA-84BA-263B684DC8CC}"/>
              </a:ext>
            </a:extLst>
          </p:cNvPr>
          <p:cNvSpPr txBox="1"/>
          <p:nvPr/>
        </p:nvSpPr>
        <p:spPr>
          <a:xfrm>
            <a:off x="5942698" y="5019764"/>
            <a:ext cx="992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NFT Certificate Issuance</a:t>
            </a:r>
            <a:endParaRPr kumimoji="1" lang="en-US" altLang="ko-KR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224" name="그룹 223">
            <a:extLst>
              <a:ext uri="{FF2B5EF4-FFF2-40B4-BE49-F238E27FC236}">
                <a16:creationId xmlns:a16="http://schemas.microsoft.com/office/drawing/2014/main" xmlns="" id="{ACDCCFA8-2098-CD34-125B-55D76D802EFF}"/>
              </a:ext>
            </a:extLst>
          </p:cNvPr>
          <p:cNvGrpSpPr/>
          <p:nvPr/>
        </p:nvGrpSpPr>
        <p:grpSpPr>
          <a:xfrm>
            <a:off x="10875109" y="4912034"/>
            <a:ext cx="662361" cy="699264"/>
            <a:chOff x="7031720" y="5553083"/>
            <a:chExt cx="662361" cy="699264"/>
          </a:xfrm>
        </p:grpSpPr>
        <p:grpSp>
          <p:nvGrpSpPr>
            <p:cNvPr id="225" name="그룹 224">
              <a:extLst>
                <a:ext uri="{FF2B5EF4-FFF2-40B4-BE49-F238E27FC236}">
                  <a16:creationId xmlns:a16="http://schemas.microsoft.com/office/drawing/2014/main" xmlns="" id="{1AE3590F-6EDE-C170-3E66-619747C462ED}"/>
                </a:ext>
              </a:extLst>
            </p:cNvPr>
            <p:cNvGrpSpPr/>
            <p:nvPr/>
          </p:nvGrpSpPr>
          <p:grpSpPr>
            <a:xfrm>
              <a:off x="7077919" y="5553083"/>
              <a:ext cx="424090" cy="627225"/>
              <a:chOff x="3426357" y="5484075"/>
              <a:chExt cx="424090" cy="627225"/>
            </a:xfrm>
          </p:grpSpPr>
          <p:sp>
            <p:nvSpPr>
              <p:cNvPr id="227" name="타원 226">
                <a:extLst>
                  <a:ext uri="{FF2B5EF4-FFF2-40B4-BE49-F238E27FC236}">
                    <a16:creationId xmlns:a16="http://schemas.microsoft.com/office/drawing/2014/main" xmlns="" id="{90ED2188-ABDE-E821-9E9F-101E3687D118}"/>
                  </a:ext>
                </a:extLst>
              </p:cNvPr>
              <p:cNvSpPr/>
              <p:nvPr/>
            </p:nvSpPr>
            <p:spPr>
              <a:xfrm>
                <a:off x="3520843" y="5484075"/>
                <a:ext cx="235119" cy="235119"/>
              </a:xfrm>
              <a:prstGeom prst="ellipse">
                <a:avLst/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28" name="현 227">
                <a:extLst>
                  <a:ext uri="{FF2B5EF4-FFF2-40B4-BE49-F238E27FC236}">
                    <a16:creationId xmlns:a16="http://schemas.microsoft.com/office/drawing/2014/main" xmlns="" id="{8D108477-9B7C-2C6F-8C9D-1D276DFE37C7}"/>
                  </a:ext>
                </a:extLst>
              </p:cNvPr>
              <p:cNvSpPr/>
              <p:nvPr/>
            </p:nvSpPr>
            <p:spPr>
              <a:xfrm>
                <a:off x="3426357" y="5687210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9F3EE75A-BF2D-D65E-950A-5E13F81F570E}"/>
                </a:ext>
              </a:extLst>
            </p:cNvPr>
            <p:cNvSpPr txBox="1"/>
            <p:nvPr/>
          </p:nvSpPr>
          <p:spPr>
            <a:xfrm>
              <a:off x="7031720" y="6006126"/>
              <a:ext cx="662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Investor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CFFA1D27-3E99-9850-F3D2-7753758A3585}"/>
              </a:ext>
            </a:extLst>
          </p:cNvPr>
          <p:cNvSpPr txBox="1"/>
          <p:nvPr/>
        </p:nvSpPr>
        <p:spPr>
          <a:xfrm>
            <a:off x="685451" y="5908754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 err="1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InvestorA</a:t>
            </a:r>
            <a:endParaRPr kumimoji="1" lang="ko-KR" altLang="en-US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26F1F6B3-B352-957E-C0B0-5CE0D9B25014}"/>
              </a:ext>
            </a:extLst>
          </p:cNvPr>
          <p:cNvSpPr txBox="1"/>
          <p:nvPr/>
        </p:nvSpPr>
        <p:spPr>
          <a:xfrm>
            <a:off x="3317814" y="5908754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 err="1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InvestorB</a:t>
            </a:r>
            <a:endParaRPr kumimoji="1" lang="ko-KR" altLang="en-US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242" name="그룹 241">
            <a:extLst>
              <a:ext uri="{FF2B5EF4-FFF2-40B4-BE49-F238E27FC236}">
                <a16:creationId xmlns:a16="http://schemas.microsoft.com/office/drawing/2014/main" xmlns="" id="{CE227BEB-4170-1747-BE89-D8F937B8BE52}"/>
              </a:ext>
            </a:extLst>
          </p:cNvPr>
          <p:cNvGrpSpPr/>
          <p:nvPr/>
        </p:nvGrpSpPr>
        <p:grpSpPr>
          <a:xfrm>
            <a:off x="8326515" y="4929353"/>
            <a:ext cx="895927" cy="295950"/>
            <a:chOff x="8326515" y="4929353"/>
            <a:chExt cx="895927" cy="295950"/>
          </a:xfrm>
        </p:grpSpPr>
        <p:grpSp>
          <p:nvGrpSpPr>
            <p:cNvPr id="234" name="그룹 233">
              <a:extLst>
                <a:ext uri="{FF2B5EF4-FFF2-40B4-BE49-F238E27FC236}">
                  <a16:creationId xmlns:a16="http://schemas.microsoft.com/office/drawing/2014/main" xmlns="" id="{0552862E-06AA-DB08-3196-C833971DBA18}"/>
                </a:ext>
              </a:extLst>
            </p:cNvPr>
            <p:cNvGrpSpPr/>
            <p:nvPr/>
          </p:nvGrpSpPr>
          <p:grpSpPr>
            <a:xfrm>
              <a:off x="8326515" y="4929353"/>
              <a:ext cx="370614" cy="295950"/>
              <a:chOff x="10301779" y="2083767"/>
              <a:chExt cx="370614" cy="295950"/>
            </a:xfrm>
          </p:grpSpPr>
          <p:sp>
            <p:nvSpPr>
              <p:cNvPr id="232" name="타원 231">
                <a:extLst>
                  <a:ext uri="{FF2B5EF4-FFF2-40B4-BE49-F238E27FC236}">
                    <a16:creationId xmlns:a16="http://schemas.microsoft.com/office/drawing/2014/main" xmlns="" id="{E53A8BB5-1239-7982-2177-A91D57A766F8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xmlns="" id="{A4AEB894-4F18-9E91-3D2A-9AEFEEF5353F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35" name="그룹 234">
              <a:extLst>
                <a:ext uri="{FF2B5EF4-FFF2-40B4-BE49-F238E27FC236}">
                  <a16:creationId xmlns:a16="http://schemas.microsoft.com/office/drawing/2014/main" xmlns="" id="{0F30CC43-64CF-D2BF-AA6F-4E11A669D840}"/>
                </a:ext>
              </a:extLst>
            </p:cNvPr>
            <p:cNvGrpSpPr/>
            <p:nvPr/>
          </p:nvGrpSpPr>
          <p:grpSpPr>
            <a:xfrm>
              <a:off x="8589171" y="4929353"/>
              <a:ext cx="370614" cy="295950"/>
              <a:chOff x="10301779" y="2083767"/>
              <a:chExt cx="370614" cy="295950"/>
            </a:xfrm>
          </p:grpSpPr>
          <p:sp>
            <p:nvSpPr>
              <p:cNvPr id="236" name="타원 235">
                <a:extLst>
                  <a:ext uri="{FF2B5EF4-FFF2-40B4-BE49-F238E27FC236}">
                    <a16:creationId xmlns:a16="http://schemas.microsoft.com/office/drawing/2014/main" xmlns="" id="{FB2B2EE3-9C46-EA1D-F3BD-22C175167466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xmlns="" id="{55D01128-4B9D-119D-A6C4-13939E2D5A4F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38" name="그룹 237">
              <a:extLst>
                <a:ext uri="{FF2B5EF4-FFF2-40B4-BE49-F238E27FC236}">
                  <a16:creationId xmlns:a16="http://schemas.microsoft.com/office/drawing/2014/main" xmlns="" id="{F9281BC0-2EFD-4D62-DF0B-5D84931B88DE}"/>
                </a:ext>
              </a:extLst>
            </p:cNvPr>
            <p:cNvGrpSpPr/>
            <p:nvPr/>
          </p:nvGrpSpPr>
          <p:grpSpPr>
            <a:xfrm>
              <a:off x="8851828" y="4929353"/>
              <a:ext cx="370614" cy="295950"/>
              <a:chOff x="10301779" y="2083767"/>
              <a:chExt cx="370614" cy="295950"/>
            </a:xfrm>
          </p:grpSpPr>
          <p:sp>
            <p:nvSpPr>
              <p:cNvPr id="239" name="타원 238">
                <a:extLst>
                  <a:ext uri="{FF2B5EF4-FFF2-40B4-BE49-F238E27FC236}">
                    <a16:creationId xmlns:a16="http://schemas.microsoft.com/office/drawing/2014/main" xmlns="" id="{B4D0FB56-3299-1A6E-FC9B-F0B2AC62032F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xmlns="" id="{6FF375CD-F271-90B8-E74D-874CBA853159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  <p:grpSp>
        <p:nvGrpSpPr>
          <p:cNvPr id="243" name="그룹 242">
            <a:extLst>
              <a:ext uri="{FF2B5EF4-FFF2-40B4-BE49-F238E27FC236}">
                <a16:creationId xmlns:a16="http://schemas.microsoft.com/office/drawing/2014/main" xmlns="" id="{A84D220C-B2B6-3DEE-8313-EC83C41E95D1}"/>
              </a:ext>
            </a:extLst>
          </p:cNvPr>
          <p:cNvGrpSpPr/>
          <p:nvPr/>
        </p:nvGrpSpPr>
        <p:grpSpPr>
          <a:xfrm>
            <a:off x="8457591" y="5254598"/>
            <a:ext cx="895927" cy="295950"/>
            <a:chOff x="8326515" y="4929353"/>
            <a:chExt cx="895927" cy="295950"/>
          </a:xfrm>
        </p:grpSpPr>
        <p:grpSp>
          <p:nvGrpSpPr>
            <p:cNvPr id="244" name="그룹 243">
              <a:extLst>
                <a:ext uri="{FF2B5EF4-FFF2-40B4-BE49-F238E27FC236}">
                  <a16:creationId xmlns:a16="http://schemas.microsoft.com/office/drawing/2014/main" xmlns="" id="{EFC2097C-73B9-5F5B-04A1-5A779ADC2830}"/>
                </a:ext>
              </a:extLst>
            </p:cNvPr>
            <p:cNvGrpSpPr/>
            <p:nvPr/>
          </p:nvGrpSpPr>
          <p:grpSpPr>
            <a:xfrm>
              <a:off x="8326515" y="4929353"/>
              <a:ext cx="370614" cy="295950"/>
              <a:chOff x="10301779" y="2083767"/>
              <a:chExt cx="370614" cy="295950"/>
            </a:xfrm>
          </p:grpSpPr>
          <p:sp>
            <p:nvSpPr>
              <p:cNvPr id="251" name="타원 250">
                <a:extLst>
                  <a:ext uri="{FF2B5EF4-FFF2-40B4-BE49-F238E27FC236}">
                    <a16:creationId xmlns:a16="http://schemas.microsoft.com/office/drawing/2014/main" xmlns="" id="{954A96B7-0736-514D-9AA8-790234529BCB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xmlns="" id="{5E818564-E146-AC04-9581-E520A4CF84D3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45" name="그룹 244">
              <a:extLst>
                <a:ext uri="{FF2B5EF4-FFF2-40B4-BE49-F238E27FC236}">
                  <a16:creationId xmlns:a16="http://schemas.microsoft.com/office/drawing/2014/main" xmlns="" id="{132AF63C-72E5-49E7-50A8-FD4553618111}"/>
                </a:ext>
              </a:extLst>
            </p:cNvPr>
            <p:cNvGrpSpPr/>
            <p:nvPr/>
          </p:nvGrpSpPr>
          <p:grpSpPr>
            <a:xfrm>
              <a:off x="8589171" y="4929353"/>
              <a:ext cx="370614" cy="295950"/>
              <a:chOff x="10301779" y="2083767"/>
              <a:chExt cx="370614" cy="295950"/>
            </a:xfrm>
          </p:grpSpPr>
          <p:sp>
            <p:nvSpPr>
              <p:cNvPr id="249" name="타원 248">
                <a:extLst>
                  <a:ext uri="{FF2B5EF4-FFF2-40B4-BE49-F238E27FC236}">
                    <a16:creationId xmlns:a16="http://schemas.microsoft.com/office/drawing/2014/main" xmlns="" id="{9DD98116-186D-5431-7271-2D2069EE6177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xmlns="" id="{8592D7B6-1E63-31DA-FD11-66D2C73CDEFF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46" name="그룹 245">
              <a:extLst>
                <a:ext uri="{FF2B5EF4-FFF2-40B4-BE49-F238E27FC236}">
                  <a16:creationId xmlns:a16="http://schemas.microsoft.com/office/drawing/2014/main" xmlns="" id="{7F71B59C-FBFE-ED19-6371-05D978B450F4}"/>
                </a:ext>
              </a:extLst>
            </p:cNvPr>
            <p:cNvGrpSpPr/>
            <p:nvPr/>
          </p:nvGrpSpPr>
          <p:grpSpPr>
            <a:xfrm>
              <a:off x="8851828" y="4929353"/>
              <a:ext cx="370614" cy="295950"/>
              <a:chOff x="10301779" y="2083767"/>
              <a:chExt cx="370614" cy="295950"/>
            </a:xfrm>
          </p:grpSpPr>
          <p:sp>
            <p:nvSpPr>
              <p:cNvPr id="247" name="타원 246">
                <a:extLst>
                  <a:ext uri="{FF2B5EF4-FFF2-40B4-BE49-F238E27FC236}">
                    <a16:creationId xmlns:a16="http://schemas.microsoft.com/office/drawing/2014/main" xmlns="" id="{92E6507F-6968-8719-619E-2493602CC2D2}"/>
                  </a:ext>
                </a:extLst>
              </p:cNvPr>
              <p:cNvSpPr/>
              <p:nvPr/>
            </p:nvSpPr>
            <p:spPr>
              <a:xfrm>
                <a:off x="10344927" y="2083767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xmlns="" id="{BF1801BA-1C79-18F9-8DBD-DEDDAFCFFDD1}"/>
                  </a:ext>
                </a:extLst>
              </p:cNvPr>
              <p:cNvSpPr txBox="1"/>
              <p:nvPr/>
            </p:nvSpPr>
            <p:spPr>
              <a:xfrm>
                <a:off x="10301779" y="2131780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  <p:sp>
        <p:nvSpPr>
          <p:cNvPr id="254" name="오른쪽 화살표[R] 253">
            <a:extLst>
              <a:ext uri="{FF2B5EF4-FFF2-40B4-BE49-F238E27FC236}">
                <a16:creationId xmlns:a16="http://schemas.microsoft.com/office/drawing/2014/main" xmlns="" id="{726E8221-B8A2-43B1-86A1-8A65B83FD89F}"/>
              </a:ext>
            </a:extLst>
          </p:cNvPr>
          <p:cNvSpPr/>
          <p:nvPr/>
        </p:nvSpPr>
        <p:spPr>
          <a:xfrm>
            <a:off x="9493375" y="4964748"/>
            <a:ext cx="1121667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xmlns="" id="{FC9910D4-F633-AC1E-3ED3-9AA893E675EA}"/>
              </a:ext>
            </a:extLst>
          </p:cNvPr>
          <p:cNvSpPr txBox="1"/>
          <p:nvPr/>
        </p:nvSpPr>
        <p:spPr>
          <a:xfrm>
            <a:off x="9782435" y="5019764"/>
            <a:ext cx="7681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Dividends</a:t>
            </a:r>
            <a:endParaRPr kumimoji="1" lang="ko-KR" altLang="en-US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86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, 스크린샷, 지도, 폰트이(가) 표시된 사진&#10;&#10;자동 생성된 설명">
            <a:extLst>
              <a:ext uri="{FF2B5EF4-FFF2-40B4-BE49-F238E27FC236}">
                <a16:creationId xmlns:a16="http://schemas.microsoft.com/office/drawing/2014/main" xmlns="" id="{3139BC60-46D5-9EDE-919E-46588A416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46019"/>
          <a:stretch/>
        </p:blipFill>
        <p:spPr>
          <a:xfrm>
            <a:off x="0" y="3876704"/>
            <a:ext cx="9641840" cy="297415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50BDFB3-BB1D-CD1E-AE6E-1A21C5383459}"/>
              </a:ext>
            </a:extLst>
          </p:cNvPr>
          <p:cNvSpPr/>
          <p:nvPr/>
        </p:nvSpPr>
        <p:spPr>
          <a:xfrm>
            <a:off x="35118" y="3669463"/>
            <a:ext cx="12156882" cy="319883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xmlns="" id="{7DE7CB70-D625-F685-6D4E-C6F8DB680239}"/>
              </a:ext>
            </a:extLst>
          </p:cNvPr>
          <p:cNvSpPr/>
          <p:nvPr/>
        </p:nvSpPr>
        <p:spPr>
          <a:xfrm>
            <a:off x="8076589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10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7" y="310379"/>
            <a:ext cx="6404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AIW Token Usage and Application Solutions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SOLUTION AIW tokens can be used in various ways, and customized solutions are structured to increase profitability while managing and diversifying risks.</a:t>
            </a:r>
            <a:endParaRPr lang="ko-KR" altLang="en-US" dirty="0"/>
          </a:p>
        </p:txBody>
      </p:sp>
      <p:sp>
        <p:nvSpPr>
          <p:cNvPr id="71" name="모서리가 둥근 직사각형 70">
            <a:extLst>
              <a:ext uri="{FF2B5EF4-FFF2-40B4-BE49-F238E27FC236}">
                <a16:creationId xmlns:a16="http://schemas.microsoft.com/office/drawing/2014/main" xmlns="" id="{D3E02B36-22F7-8F51-FA9D-EC61DDF41A9F}"/>
              </a:ext>
            </a:extLst>
          </p:cNvPr>
          <p:cNvSpPr/>
          <p:nvPr/>
        </p:nvSpPr>
        <p:spPr>
          <a:xfrm>
            <a:off x="4294812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2B710926-5A30-19DD-791A-E22B90A30F94}"/>
              </a:ext>
            </a:extLst>
          </p:cNvPr>
          <p:cNvSpPr/>
          <p:nvPr/>
        </p:nvSpPr>
        <p:spPr>
          <a:xfrm>
            <a:off x="4434095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00E6817-A900-1130-A724-AE841335DE4B}"/>
              </a:ext>
            </a:extLst>
          </p:cNvPr>
          <p:cNvSpPr txBox="1"/>
          <p:nvPr/>
        </p:nvSpPr>
        <p:spPr>
          <a:xfrm>
            <a:off x="4412000" y="2101979"/>
            <a:ext cx="4038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06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E021E9B-065C-DA4B-B0BE-E1505A4D0565}"/>
              </a:ext>
            </a:extLst>
          </p:cNvPr>
          <p:cNvSpPr txBox="1"/>
          <p:nvPr/>
        </p:nvSpPr>
        <p:spPr>
          <a:xfrm>
            <a:off x="4411999" y="2494667"/>
            <a:ext cx="3229125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/>
              <a:t>for Trading </a:t>
            </a:r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NFT Collateral Loan</a:t>
            </a:r>
            <a:endParaRPr lang="ko-KR" altLang="en-US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4C86510-6241-D22C-BF6B-265A3C8877A2}"/>
              </a:ext>
            </a:extLst>
          </p:cNvPr>
          <p:cNvSpPr txBox="1"/>
          <p:nvPr/>
        </p:nvSpPr>
        <p:spPr>
          <a:xfrm>
            <a:off x="4309451" y="2776460"/>
            <a:ext cx="3558010" cy="1703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NFTs can be used as collateral to borrow up to 200% of the NFT value in AIW tokens at an annual interest rate of 12%.</a:t>
            </a:r>
          </a:p>
          <a:p>
            <a:r>
              <a:rPr lang="en-US" altLang="ko-KR" dirty="0" smtClean="0"/>
              <a:t>If the collateral ratio drops below 130%, automatic liquidation occurs, while withdrawals and transfers are allowed when the ratio exceeds 180% (requires a certain amount of Voting Power upon application).</a:t>
            </a:r>
            <a:endParaRPr lang="ko-KR" altLang="en-US" dirty="0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xmlns="" id="{5A5C6B02-AA34-7C4E-2179-C09F8E5CB8E4}"/>
              </a:ext>
            </a:extLst>
          </p:cNvPr>
          <p:cNvSpPr/>
          <p:nvPr/>
        </p:nvSpPr>
        <p:spPr>
          <a:xfrm>
            <a:off x="8215872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848EB06-2C42-87C9-BEB3-5377F4D27551}"/>
              </a:ext>
            </a:extLst>
          </p:cNvPr>
          <p:cNvSpPr txBox="1"/>
          <p:nvPr/>
        </p:nvSpPr>
        <p:spPr>
          <a:xfrm>
            <a:off x="8193776" y="2101979"/>
            <a:ext cx="391423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07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D8A5203-4A9D-A9FC-2FE9-0BE5DBDAF952}"/>
              </a:ext>
            </a:extLst>
          </p:cNvPr>
          <p:cNvSpPr txBox="1"/>
          <p:nvPr/>
        </p:nvSpPr>
        <p:spPr>
          <a:xfrm>
            <a:off x="8193776" y="2494667"/>
            <a:ext cx="3421819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NFT Index Investment</a:t>
            </a:r>
            <a:r>
              <a:rPr lang="en-US" altLang="ko-KR" sz="1200" dirty="0" smtClean="0"/>
              <a:t> (Second Milestone)</a:t>
            </a:r>
            <a:endParaRPr lang="ko-KR" alt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4F9E672-5A44-9F4A-1029-11683E1F224E}"/>
              </a:ext>
            </a:extLst>
          </p:cNvPr>
          <p:cNvSpPr txBox="1"/>
          <p:nvPr/>
        </p:nvSpPr>
        <p:spPr>
          <a:xfrm>
            <a:off x="8193776" y="2776460"/>
            <a:ext cx="3485187" cy="129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NFTs obtained from the A.I RICOO DAO platform can be traded like stock indices, with transactions being publicly available via user voting or A.I RICOO LABS governance.</a:t>
            </a:r>
          </a:p>
          <a:p>
            <a:r>
              <a:rPr lang="en-US" altLang="ko-KR" dirty="0" smtClean="0"/>
              <a:t>Spot and margin trading are available, similar to stock markets (including unlisted stocks).</a:t>
            </a:r>
            <a:endParaRPr lang="ko-KR" altLang="en-US" dirty="0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xmlns="" id="{C142E0E3-79D4-F671-F290-62AB635FA4DD}"/>
              </a:ext>
            </a:extLst>
          </p:cNvPr>
          <p:cNvSpPr/>
          <p:nvPr/>
        </p:nvSpPr>
        <p:spPr>
          <a:xfrm>
            <a:off x="513034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29352B1C-921B-7EAE-0635-996257C15296}"/>
              </a:ext>
            </a:extLst>
          </p:cNvPr>
          <p:cNvSpPr/>
          <p:nvPr/>
        </p:nvSpPr>
        <p:spPr>
          <a:xfrm>
            <a:off x="652317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9A8F926-7D18-A470-BF6E-10D6B2DA5973}"/>
              </a:ext>
            </a:extLst>
          </p:cNvPr>
          <p:cNvSpPr txBox="1"/>
          <p:nvPr/>
        </p:nvSpPr>
        <p:spPr>
          <a:xfrm>
            <a:off x="630222" y="2101979"/>
            <a:ext cx="395938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05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E90F51E-7BBF-1DBB-D3FB-3FBBA83C9ED9}"/>
              </a:ext>
            </a:extLst>
          </p:cNvPr>
          <p:cNvSpPr txBox="1"/>
          <p:nvPr/>
        </p:nvSpPr>
        <p:spPr>
          <a:xfrm>
            <a:off x="440108" y="2494667"/>
            <a:ext cx="379692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/>
              <a:t>for Project Participation </a:t>
            </a:r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Perpetual NFT Loan</a:t>
            </a:r>
            <a:endParaRPr lang="ko-KR" altLang="en-US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BE2E09-AEA3-2533-8B57-EF3147B981A5}"/>
              </a:ext>
            </a:extLst>
          </p:cNvPr>
          <p:cNvSpPr txBox="1"/>
          <p:nvPr/>
        </p:nvSpPr>
        <p:spPr>
          <a:xfrm>
            <a:off x="552261" y="2776460"/>
            <a:ext cx="352179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NFT certificates can be used as collateral to borrow 50% of AIW tokens at an annual interest rate of 12%. If the value drops to 75% of the principal and interest, it is automatically liquidated. 30% of the interest is allocated as a DAO platform fee.</a:t>
            </a:r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DEBB3ACF-FCE5-8BCB-E6CC-ADC1852F57FD}"/>
              </a:ext>
            </a:extLst>
          </p:cNvPr>
          <p:cNvGrpSpPr/>
          <p:nvPr/>
        </p:nvGrpSpPr>
        <p:grpSpPr>
          <a:xfrm>
            <a:off x="3363100" y="4330119"/>
            <a:ext cx="662361" cy="699264"/>
            <a:chOff x="7031720" y="5553083"/>
            <a:chExt cx="662361" cy="699264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xmlns="" id="{FCFD5D41-50C7-8F3F-75C5-BE3A53A586CD}"/>
                </a:ext>
              </a:extLst>
            </p:cNvPr>
            <p:cNvGrpSpPr/>
            <p:nvPr/>
          </p:nvGrpSpPr>
          <p:grpSpPr>
            <a:xfrm>
              <a:off x="7077919" y="5553083"/>
              <a:ext cx="424090" cy="627225"/>
              <a:chOff x="3426357" y="5484075"/>
              <a:chExt cx="424090" cy="627225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xmlns="" id="{58B5AC42-D50C-5C30-4EC6-9140911423CA}"/>
                  </a:ext>
                </a:extLst>
              </p:cNvPr>
              <p:cNvSpPr/>
              <p:nvPr/>
            </p:nvSpPr>
            <p:spPr>
              <a:xfrm>
                <a:off x="3520843" y="5484075"/>
                <a:ext cx="235119" cy="235119"/>
              </a:xfrm>
              <a:prstGeom prst="ellipse">
                <a:avLst/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7" name="현 16">
                <a:extLst>
                  <a:ext uri="{FF2B5EF4-FFF2-40B4-BE49-F238E27FC236}">
                    <a16:creationId xmlns:a16="http://schemas.microsoft.com/office/drawing/2014/main" xmlns="" id="{AB30C935-B024-49DD-C429-F723B6689FC7}"/>
                  </a:ext>
                </a:extLst>
              </p:cNvPr>
              <p:cNvSpPr/>
              <p:nvPr/>
            </p:nvSpPr>
            <p:spPr>
              <a:xfrm>
                <a:off x="3426357" y="5687210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652149E-97B1-0384-FF41-4C606FF94716}"/>
                </a:ext>
              </a:extLst>
            </p:cNvPr>
            <p:cNvSpPr txBox="1"/>
            <p:nvPr/>
          </p:nvSpPr>
          <p:spPr>
            <a:xfrm>
              <a:off x="7031720" y="6006126"/>
              <a:ext cx="662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Investor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sp>
        <p:nvSpPr>
          <p:cNvPr id="24" name="오른쪽 화살표[R] 23">
            <a:extLst>
              <a:ext uri="{FF2B5EF4-FFF2-40B4-BE49-F238E27FC236}">
                <a16:creationId xmlns:a16="http://schemas.microsoft.com/office/drawing/2014/main" xmlns="" id="{1F616A7A-EA1F-1C76-230D-34B6C5ED66C4}"/>
              </a:ext>
            </a:extLst>
          </p:cNvPr>
          <p:cNvSpPr/>
          <p:nvPr/>
        </p:nvSpPr>
        <p:spPr>
          <a:xfrm>
            <a:off x="1592664" y="4300381"/>
            <a:ext cx="1677035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D28384-C469-A95C-71E5-E40BBC060E18}"/>
              </a:ext>
            </a:extLst>
          </p:cNvPr>
          <p:cNvSpPr txBox="1"/>
          <p:nvPr/>
        </p:nvSpPr>
        <p:spPr>
          <a:xfrm>
            <a:off x="1638862" y="4355397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50% AIW Loan</a:t>
            </a:r>
            <a:endParaRPr kumimoji="1" lang="en-US" altLang="ko-KR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26" name="오른쪽 화살표[R] 25">
            <a:extLst>
              <a:ext uri="{FF2B5EF4-FFF2-40B4-BE49-F238E27FC236}">
                <a16:creationId xmlns:a16="http://schemas.microsoft.com/office/drawing/2014/main" xmlns="" id="{3241CD5D-0FC7-D3EA-29BF-1D9127C09C66}"/>
              </a:ext>
            </a:extLst>
          </p:cNvPr>
          <p:cNvSpPr/>
          <p:nvPr/>
        </p:nvSpPr>
        <p:spPr>
          <a:xfrm rot="10800000">
            <a:off x="1592664" y="4665462"/>
            <a:ext cx="1677035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F85135-D9CB-FF70-D257-8FE8D0BB4E0C}"/>
              </a:ext>
            </a:extLst>
          </p:cNvPr>
          <p:cNvSpPr txBox="1"/>
          <p:nvPr/>
        </p:nvSpPr>
        <p:spPr>
          <a:xfrm>
            <a:off x="1913238" y="4719608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12% Annual Interest</a:t>
            </a:r>
            <a:endParaRPr kumimoji="1" lang="en-US" altLang="ko-KR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22D8D378-8EDA-F847-F9C8-EFB2A1AF8102}"/>
              </a:ext>
            </a:extLst>
          </p:cNvPr>
          <p:cNvGrpSpPr/>
          <p:nvPr/>
        </p:nvGrpSpPr>
        <p:grpSpPr>
          <a:xfrm>
            <a:off x="758034" y="4341299"/>
            <a:ext cx="741228" cy="676905"/>
            <a:chOff x="758034" y="4223792"/>
            <a:chExt cx="741228" cy="676905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xmlns="" id="{36C29495-6D3F-FE8C-AA59-87B2D2859C1E}"/>
                </a:ext>
              </a:extLst>
            </p:cNvPr>
            <p:cNvGrpSpPr/>
            <p:nvPr/>
          </p:nvGrpSpPr>
          <p:grpSpPr>
            <a:xfrm>
              <a:off x="758034" y="4223792"/>
              <a:ext cx="370614" cy="295950"/>
              <a:chOff x="2257688" y="4524016"/>
              <a:chExt cx="370614" cy="29595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xmlns="" id="{2AE0A71F-97E2-D562-ADCD-20355FC3D408}"/>
                  </a:ext>
                </a:extLst>
              </p:cNvPr>
              <p:cNvSpPr/>
              <p:nvPr/>
            </p:nvSpPr>
            <p:spPr>
              <a:xfrm>
                <a:off x="2295020" y="4524016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65C4642-8012-E1E8-E54D-C761401388FA}"/>
                  </a:ext>
                </a:extLst>
              </p:cNvPr>
              <p:cNvSpPr txBox="1"/>
              <p:nvPr/>
            </p:nvSpPr>
            <p:spPr>
              <a:xfrm>
                <a:off x="2257688" y="4572029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5D677FFF-812B-7EE4-EA6C-ECED69B89C49}"/>
                </a:ext>
              </a:extLst>
            </p:cNvPr>
            <p:cNvGrpSpPr/>
            <p:nvPr/>
          </p:nvGrpSpPr>
          <p:grpSpPr>
            <a:xfrm>
              <a:off x="1128648" y="4225039"/>
              <a:ext cx="370614" cy="295950"/>
              <a:chOff x="2257688" y="4524016"/>
              <a:chExt cx="370614" cy="295950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xmlns="" id="{7C8960CD-A79E-1072-A272-855D011465B1}"/>
                  </a:ext>
                </a:extLst>
              </p:cNvPr>
              <p:cNvSpPr/>
              <p:nvPr/>
            </p:nvSpPr>
            <p:spPr>
              <a:xfrm>
                <a:off x="2295020" y="4524016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3891D7C-EEDF-C392-5FE7-93FA5C05261E}"/>
                  </a:ext>
                </a:extLst>
              </p:cNvPr>
              <p:cNvSpPr txBox="1"/>
              <p:nvPr/>
            </p:nvSpPr>
            <p:spPr>
              <a:xfrm>
                <a:off x="2257688" y="4572029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30E78FC9-750D-BF22-FE2B-F0AD55785F90}"/>
                </a:ext>
              </a:extLst>
            </p:cNvPr>
            <p:cNvGrpSpPr/>
            <p:nvPr/>
          </p:nvGrpSpPr>
          <p:grpSpPr>
            <a:xfrm>
              <a:off x="758034" y="4603500"/>
              <a:ext cx="370614" cy="295950"/>
              <a:chOff x="2257688" y="4524016"/>
              <a:chExt cx="370614" cy="295950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xmlns="" id="{8BAF2472-F1EB-3BDC-8BAE-133B76DFF25D}"/>
                  </a:ext>
                </a:extLst>
              </p:cNvPr>
              <p:cNvSpPr/>
              <p:nvPr/>
            </p:nvSpPr>
            <p:spPr>
              <a:xfrm>
                <a:off x="2295020" y="4524016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6823DD1-7511-E7FB-6C1D-53CDA288A639}"/>
                  </a:ext>
                </a:extLst>
              </p:cNvPr>
              <p:cNvSpPr txBox="1"/>
              <p:nvPr/>
            </p:nvSpPr>
            <p:spPr>
              <a:xfrm>
                <a:off x="2257688" y="4572029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xmlns="" id="{360EB4D9-1321-9F53-C160-EBF65D9E2385}"/>
                </a:ext>
              </a:extLst>
            </p:cNvPr>
            <p:cNvGrpSpPr/>
            <p:nvPr/>
          </p:nvGrpSpPr>
          <p:grpSpPr>
            <a:xfrm>
              <a:off x="1128648" y="4604747"/>
              <a:ext cx="370614" cy="295950"/>
              <a:chOff x="2257688" y="4524016"/>
              <a:chExt cx="370614" cy="295950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xmlns="" id="{0D9AB1A4-58FA-AEFF-130F-FBAB31CE7FB0}"/>
                  </a:ext>
                </a:extLst>
              </p:cNvPr>
              <p:cNvSpPr/>
              <p:nvPr/>
            </p:nvSpPr>
            <p:spPr>
              <a:xfrm>
                <a:off x="2295020" y="4524016"/>
                <a:ext cx="295950" cy="295950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D4614334-A8CB-FD3F-1DEC-DF4207B20A54}"/>
                  </a:ext>
                </a:extLst>
              </p:cNvPr>
              <p:cNvSpPr txBox="1"/>
              <p:nvPr/>
            </p:nvSpPr>
            <p:spPr>
              <a:xfrm>
                <a:off x="2257688" y="4572029"/>
                <a:ext cx="37061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800" dirty="0">
                    <a:solidFill>
                      <a:schemeClr val="tx1">
                        <a:alpha val="7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800" dirty="0">
                  <a:solidFill>
                    <a:schemeClr val="tx1">
                      <a:alpha val="7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xmlns="" id="{F7A72743-B422-5085-64BA-B8BBEF557CC4}"/>
              </a:ext>
            </a:extLst>
          </p:cNvPr>
          <p:cNvGrpSpPr/>
          <p:nvPr/>
        </p:nvGrpSpPr>
        <p:grpSpPr>
          <a:xfrm>
            <a:off x="7167447" y="4583041"/>
            <a:ext cx="662361" cy="699264"/>
            <a:chOff x="7031720" y="5553083"/>
            <a:chExt cx="662361" cy="699264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xmlns="" id="{1BD1B9E4-EEC5-7F60-34C9-7CD911C4F589}"/>
                </a:ext>
              </a:extLst>
            </p:cNvPr>
            <p:cNvGrpSpPr/>
            <p:nvPr/>
          </p:nvGrpSpPr>
          <p:grpSpPr>
            <a:xfrm>
              <a:off x="7077919" y="5553083"/>
              <a:ext cx="424090" cy="627225"/>
              <a:chOff x="3426357" y="5484075"/>
              <a:chExt cx="424090" cy="627225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xmlns="" id="{0555A660-49D7-3A28-CF76-4882A1981C95}"/>
                  </a:ext>
                </a:extLst>
              </p:cNvPr>
              <p:cNvSpPr/>
              <p:nvPr/>
            </p:nvSpPr>
            <p:spPr>
              <a:xfrm>
                <a:off x="3520843" y="5484075"/>
                <a:ext cx="235119" cy="235119"/>
              </a:xfrm>
              <a:prstGeom prst="ellipse">
                <a:avLst/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0" name="현 39">
                <a:extLst>
                  <a:ext uri="{FF2B5EF4-FFF2-40B4-BE49-F238E27FC236}">
                    <a16:creationId xmlns:a16="http://schemas.microsoft.com/office/drawing/2014/main" xmlns="" id="{EB8E0756-81B1-E728-A69D-94959376ADE4}"/>
                  </a:ext>
                </a:extLst>
              </p:cNvPr>
              <p:cNvSpPr/>
              <p:nvPr/>
            </p:nvSpPr>
            <p:spPr>
              <a:xfrm>
                <a:off x="3426357" y="5687210"/>
                <a:ext cx="424090" cy="424090"/>
              </a:xfrm>
              <a:prstGeom prst="chord">
                <a:avLst>
                  <a:gd name="adj1" fmla="val 10779457"/>
                  <a:gd name="adj2" fmla="val 74515"/>
                </a:avLst>
              </a:prstGeom>
              <a:solidFill>
                <a:srgbClr val="8899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CDC5256-193F-10DD-21A8-C935C0C3EA6B}"/>
                </a:ext>
              </a:extLst>
            </p:cNvPr>
            <p:cNvSpPr txBox="1"/>
            <p:nvPr/>
          </p:nvSpPr>
          <p:spPr>
            <a:xfrm>
              <a:off x="7031720" y="6006126"/>
              <a:ext cx="662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Investor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sp>
        <p:nvSpPr>
          <p:cNvPr id="41" name="오른쪽 화살표[R] 40">
            <a:extLst>
              <a:ext uri="{FF2B5EF4-FFF2-40B4-BE49-F238E27FC236}">
                <a16:creationId xmlns:a16="http://schemas.microsoft.com/office/drawing/2014/main" xmlns="" id="{5829D4C2-8CB4-B30D-975F-E3564F6A09A9}"/>
              </a:ext>
            </a:extLst>
          </p:cNvPr>
          <p:cNvSpPr/>
          <p:nvPr/>
        </p:nvSpPr>
        <p:spPr>
          <a:xfrm>
            <a:off x="5772050" y="4553865"/>
            <a:ext cx="1266790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3" name="오른쪽 화살표[R] 42">
            <a:extLst>
              <a:ext uri="{FF2B5EF4-FFF2-40B4-BE49-F238E27FC236}">
                <a16:creationId xmlns:a16="http://schemas.microsoft.com/office/drawing/2014/main" xmlns="" id="{D29FAC17-94B7-E9CC-3D8C-64685C802D10}"/>
              </a:ext>
            </a:extLst>
          </p:cNvPr>
          <p:cNvSpPr/>
          <p:nvPr/>
        </p:nvSpPr>
        <p:spPr>
          <a:xfrm rot="10800000">
            <a:off x="5772051" y="4918946"/>
            <a:ext cx="1266790" cy="356252"/>
          </a:xfrm>
          <a:prstGeom prst="rightArrow">
            <a:avLst/>
          </a:prstGeom>
          <a:gradFill>
            <a:gsLst>
              <a:gs pos="100000">
                <a:srgbClr val="8899AF"/>
              </a:gs>
              <a:gs pos="0">
                <a:srgbClr val="8899A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xmlns="" id="{31FC33A2-B723-7A46-69F2-B5286CE53DD3}"/>
              </a:ext>
            </a:extLst>
          </p:cNvPr>
          <p:cNvGrpSpPr/>
          <p:nvPr/>
        </p:nvGrpSpPr>
        <p:grpSpPr>
          <a:xfrm>
            <a:off x="4376890" y="4474406"/>
            <a:ext cx="1317990" cy="1138743"/>
            <a:chOff x="4559596" y="4577074"/>
            <a:chExt cx="1317990" cy="1369185"/>
          </a:xfrm>
        </p:grpSpPr>
        <p:sp>
          <p:nvSpPr>
            <p:cNvPr id="68" name="모서리가 둥근 직사각형 67">
              <a:extLst>
                <a:ext uri="{FF2B5EF4-FFF2-40B4-BE49-F238E27FC236}">
                  <a16:creationId xmlns:a16="http://schemas.microsoft.com/office/drawing/2014/main" xmlns="" id="{DF77A20A-1BA1-9B06-819F-A1EBD0A9C25F}"/>
                </a:ext>
              </a:extLst>
            </p:cNvPr>
            <p:cNvSpPr/>
            <p:nvPr/>
          </p:nvSpPr>
          <p:spPr>
            <a:xfrm>
              <a:off x="4649017" y="4577074"/>
              <a:ext cx="1146837" cy="1369185"/>
            </a:xfrm>
            <a:prstGeom prst="roundRect">
              <a:avLst>
                <a:gd name="adj" fmla="val 2872"/>
              </a:avLst>
            </a:prstGeom>
            <a:solidFill>
              <a:schemeClr val="bg1">
                <a:alpha val="60000"/>
              </a:schemeClr>
            </a:solidFill>
            <a:ln w="9525">
              <a:solidFill>
                <a:srgbClr val="4044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543EA614-397F-FCE0-FD18-62F57F5BCDAC}"/>
                </a:ext>
              </a:extLst>
            </p:cNvPr>
            <p:cNvSpPr txBox="1"/>
            <p:nvPr/>
          </p:nvSpPr>
          <p:spPr>
            <a:xfrm>
              <a:off x="4987211" y="4626960"/>
              <a:ext cx="428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NFT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315B55B2-5B07-E20F-D168-2359A7C042CF}"/>
                </a:ext>
              </a:extLst>
            </p:cNvPr>
            <p:cNvSpPr/>
            <p:nvPr/>
          </p:nvSpPr>
          <p:spPr>
            <a:xfrm>
              <a:off x="4759984" y="4919793"/>
              <a:ext cx="411450" cy="410536"/>
            </a:xfrm>
            <a:prstGeom prst="rect">
              <a:avLst/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28D62349-4884-AD3D-296E-93E850E216E8}"/>
                </a:ext>
              </a:extLst>
            </p:cNvPr>
            <p:cNvSpPr/>
            <p:nvPr/>
          </p:nvSpPr>
          <p:spPr>
            <a:xfrm>
              <a:off x="5231311" y="4901922"/>
              <a:ext cx="411450" cy="307678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xmlns="" id="{A068A807-4E86-69B9-BDCE-C76EB0594BAC}"/>
                </a:ext>
              </a:extLst>
            </p:cNvPr>
            <p:cNvSpPr/>
            <p:nvPr/>
          </p:nvSpPr>
          <p:spPr>
            <a:xfrm>
              <a:off x="5225205" y="5265560"/>
              <a:ext cx="411450" cy="263455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xmlns="" id="{5E64FCEC-5948-1EED-5F08-620BDEF1D778}"/>
                </a:ext>
              </a:extLst>
            </p:cNvPr>
            <p:cNvSpPr/>
            <p:nvPr/>
          </p:nvSpPr>
          <p:spPr>
            <a:xfrm>
              <a:off x="4759984" y="5393896"/>
              <a:ext cx="411450" cy="263455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45F54337-F238-5FC2-D673-6F45C2D07A84}"/>
                </a:ext>
              </a:extLst>
            </p:cNvPr>
            <p:cNvSpPr/>
            <p:nvPr/>
          </p:nvSpPr>
          <p:spPr>
            <a:xfrm>
              <a:off x="5231311" y="5594424"/>
              <a:ext cx="411450" cy="256936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294894AE-FC73-8846-F856-F6AE47DAA0D3}"/>
                </a:ext>
              </a:extLst>
            </p:cNvPr>
            <p:cNvSpPr/>
            <p:nvPr/>
          </p:nvSpPr>
          <p:spPr>
            <a:xfrm>
              <a:off x="4766090" y="5718734"/>
              <a:ext cx="411450" cy="132626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DE21C9A6-6C0B-649F-39FB-D9CE97183D5F}"/>
                </a:ext>
              </a:extLst>
            </p:cNvPr>
            <p:cNvSpPr txBox="1"/>
            <p:nvPr/>
          </p:nvSpPr>
          <p:spPr>
            <a:xfrm>
              <a:off x="4614853" y="4933197"/>
              <a:ext cx="1114409" cy="44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Stock Information</a:t>
              </a:r>
            </a:p>
            <a:p>
              <a:pPr algn="ctr"/>
              <a:endParaRPr kumimoji="1" lang="ko-KR" altLang="en-US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6B50691-6302-AD92-F4E6-FB594AE60B61}"/>
                </a:ext>
              </a:extLst>
            </p:cNvPr>
            <p:cNvSpPr txBox="1"/>
            <p:nvPr/>
          </p:nvSpPr>
          <p:spPr>
            <a:xfrm>
              <a:off x="4559596" y="5267046"/>
              <a:ext cx="1317990" cy="44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Company Information</a:t>
              </a:r>
            </a:p>
            <a:p>
              <a:pPr algn="ctr"/>
              <a:endParaRPr kumimoji="1" lang="ko-KR" altLang="en-US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87BA16B-86D6-7559-D461-F85084540DE0}"/>
              </a:ext>
            </a:extLst>
          </p:cNvPr>
          <p:cNvSpPr txBox="1"/>
          <p:nvPr/>
        </p:nvSpPr>
        <p:spPr>
          <a:xfrm>
            <a:off x="5659892" y="4608881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200% NFT Loan</a:t>
            </a:r>
            <a:endParaRPr kumimoji="1" lang="en-US" altLang="ko-KR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00A0455-4C7F-ABAC-845D-A804835D5C92}"/>
              </a:ext>
            </a:extLst>
          </p:cNvPr>
          <p:cNvSpPr txBox="1"/>
          <p:nvPr/>
        </p:nvSpPr>
        <p:spPr>
          <a:xfrm>
            <a:off x="5755160" y="4973092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00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12% Annual Interest</a:t>
            </a:r>
            <a:endParaRPr kumimoji="1" lang="en-US" altLang="ko-KR" sz="100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xmlns="" id="{597E0E7C-E51C-1DBC-347D-520D699C11C6}"/>
              </a:ext>
            </a:extLst>
          </p:cNvPr>
          <p:cNvGrpSpPr/>
          <p:nvPr/>
        </p:nvGrpSpPr>
        <p:grpSpPr>
          <a:xfrm>
            <a:off x="9450272" y="4210313"/>
            <a:ext cx="1985686" cy="1179199"/>
            <a:chOff x="9432166" y="4023371"/>
            <a:chExt cx="1985686" cy="1179199"/>
          </a:xfrm>
        </p:grpSpPr>
        <p:cxnSp>
          <p:nvCxnSpPr>
            <p:cNvPr id="110" name="직선 연결선[R] 109">
              <a:extLst>
                <a:ext uri="{FF2B5EF4-FFF2-40B4-BE49-F238E27FC236}">
                  <a16:creationId xmlns:a16="http://schemas.microsoft.com/office/drawing/2014/main" xmlns="" id="{8DAB2810-77C8-DF8A-4C65-C5F59C11B532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5202570"/>
              <a:ext cx="1985686" cy="0"/>
            </a:xfrm>
            <a:prstGeom prst="line">
              <a:avLst/>
            </a:prstGeom>
            <a:ln w="1270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연결선[R] 111">
              <a:extLst>
                <a:ext uri="{FF2B5EF4-FFF2-40B4-BE49-F238E27FC236}">
                  <a16:creationId xmlns:a16="http://schemas.microsoft.com/office/drawing/2014/main" xmlns="" id="{E5C95084-9606-5928-4C2F-9CD1AE1947F7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5107597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직선 연결선[R] 114">
              <a:extLst>
                <a:ext uri="{FF2B5EF4-FFF2-40B4-BE49-F238E27FC236}">
                  <a16:creationId xmlns:a16="http://schemas.microsoft.com/office/drawing/2014/main" xmlns="" id="{31BC5C35-A789-36E6-5BB3-EF71D6357415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5012629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직선 연결선[R] 115">
              <a:extLst>
                <a:ext uri="{FF2B5EF4-FFF2-40B4-BE49-F238E27FC236}">
                  <a16:creationId xmlns:a16="http://schemas.microsoft.com/office/drawing/2014/main" xmlns="" id="{AD2AD49B-A15D-EB6A-A3F2-9C73AC08AA7D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917661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연결선[R] 116">
              <a:extLst>
                <a:ext uri="{FF2B5EF4-FFF2-40B4-BE49-F238E27FC236}">
                  <a16:creationId xmlns:a16="http://schemas.microsoft.com/office/drawing/2014/main" xmlns="" id="{3CFF0AD9-F21B-243A-222E-7E54191EBDE8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822693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연결선[R] 117">
              <a:extLst>
                <a:ext uri="{FF2B5EF4-FFF2-40B4-BE49-F238E27FC236}">
                  <a16:creationId xmlns:a16="http://schemas.microsoft.com/office/drawing/2014/main" xmlns="" id="{E191AF40-F3A5-7441-2218-36C05E325E4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727725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연결선[R] 118">
              <a:extLst>
                <a:ext uri="{FF2B5EF4-FFF2-40B4-BE49-F238E27FC236}">
                  <a16:creationId xmlns:a16="http://schemas.microsoft.com/office/drawing/2014/main" xmlns="" id="{88DA3118-DF34-39ED-121C-BEAD73D3FDA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632757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[R] 119">
              <a:extLst>
                <a:ext uri="{FF2B5EF4-FFF2-40B4-BE49-F238E27FC236}">
                  <a16:creationId xmlns:a16="http://schemas.microsoft.com/office/drawing/2014/main" xmlns="" id="{FC5B2721-20A0-D0A3-6F66-10049E057528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537789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[R] 120">
              <a:extLst>
                <a:ext uri="{FF2B5EF4-FFF2-40B4-BE49-F238E27FC236}">
                  <a16:creationId xmlns:a16="http://schemas.microsoft.com/office/drawing/2014/main" xmlns="" id="{24DFA41E-06D3-E685-BB58-2F3EC1FED703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442821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[R] 121">
              <a:extLst>
                <a:ext uri="{FF2B5EF4-FFF2-40B4-BE49-F238E27FC236}">
                  <a16:creationId xmlns:a16="http://schemas.microsoft.com/office/drawing/2014/main" xmlns="" id="{2EA4A973-FE77-F408-DB3C-E4FED76FEEE6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347853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[R] 122">
              <a:extLst>
                <a:ext uri="{FF2B5EF4-FFF2-40B4-BE49-F238E27FC236}">
                  <a16:creationId xmlns:a16="http://schemas.microsoft.com/office/drawing/2014/main" xmlns="" id="{37C4F722-C686-AFAB-371C-2CDB3357FA77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252885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[R] 123">
              <a:extLst>
                <a:ext uri="{FF2B5EF4-FFF2-40B4-BE49-F238E27FC236}">
                  <a16:creationId xmlns:a16="http://schemas.microsoft.com/office/drawing/2014/main" xmlns="" id="{4FD0F016-1CD5-6B8A-13CC-F8005FD2402E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157917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[R] 124">
              <a:extLst>
                <a:ext uri="{FF2B5EF4-FFF2-40B4-BE49-F238E27FC236}">
                  <a16:creationId xmlns:a16="http://schemas.microsoft.com/office/drawing/2014/main" xmlns="" id="{BA1D0782-4116-8765-91F0-7D0713045E26}"/>
                </a:ext>
              </a:extLst>
            </p:cNvPr>
            <p:cNvCxnSpPr>
              <a:cxnSpLocks/>
            </p:cNvCxnSpPr>
            <p:nvPr/>
          </p:nvCxnSpPr>
          <p:spPr>
            <a:xfrm>
              <a:off x="9432166" y="4062949"/>
              <a:ext cx="1985686" cy="0"/>
            </a:xfrm>
            <a:prstGeom prst="line">
              <a:avLst/>
            </a:prstGeom>
            <a:ln w="6350">
              <a:solidFill>
                <a:srgbClr val="404453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xmlns="" id="{EF768127-82F7-EFCD-59BE-1AA0BDF3A68D}"/>
                </a:ext>
              </a:extLst>
            </p:cNvPr>
            <p:cNvGrpSpPr/>
            <p:nvPr/>
          </p:nvGrpSpPr>
          <p:grpSpPr>
            <a:xfrm>
              <a:off x="9432166" y="4023371"/>
              <a:ext cx="1985686" cy="1022350"/>
              <a:chOff x="9432166" y="4023371"/>
              <a:chExt cx="1985686" cy="1022350"/>
            </a:xfrm>
          </p:grpSpPr>
          <p:sp>
            <p:nvSpPr>
              <p:cNvPr id="101" name="자유형 100">
                <a:extLst>
                  <a:ext uri="{FF2B5EF4-FFF2-40B4-BE49-F238E27FC236}">
                    <a16:creationId xmlns:a16="http://schemas.microsoft.com/office/drawing/2014/main" xmlns="" id="{08F5D9F5-9F4D-2186-8A7B-5A1B1837C34A}"/>
                  </a:ext>
                </a:extLst>
              </p:cNvPr>
              <p:cNvSpPr/>
              <p:nvPr/>
            </p:nvSpPr>
            <p:spPr>
              <a:xfrm>
                <a:off x="9432166" y="4048018"/>
                <a:ext cx="1961874" cy="996593"/>
              </a:xfrm>
              <a:custGeom>
                <a:avLst/>
                <a:gdLst>
                  <a:gd name="connsiteX0" fmla="*/ 0 w 2157573"/>
                  <a:gd name="connsiteY0" fmla="*/ 996593 h 996593"/>
                  <a:gd name="connsiteX1" fmla="*/ 359596 w 2157573"/>
                  <a:gd name="connsiteY1" fmla="*/ 688369 h 996593"/>
                  <a:gd name="connsiteX2" fmla="*/ 534257 w 2157573"/>
                  <a:gd name="connsiteY2" fmla="*/ 914400 h 996593"/>
                  <a:gd name="connsiteX3" fmla="*/ 955497 w 2157573"/>
                  <a:gd name="connsiteY3" fmla="*/ 534256 h 996593"/>
                  <a:gd name="connsiteX4" fmla="*/ 1191803 w 2157573"/>
                  <a:gd name="connsiteY4" fmla="*/ 832207 h 996593"/>
                  <a:gd name="connsiteX5" fmla="*/ 1705511 w 2157573"/>
                  <a:gd name="connsiteY5" fmla="*/ 287676 h 996593"/>
                  <a:gd name="connsiteX6" fmla="*/ 1962364 w 2157573"/>
                  <a:gd name="connsiteY6" fmla="*/ 986319 h 996593"/>
                  <a:gd name="connsiteX7" fmla="*/ 2157573 w 2157573"/>
                  <a:gd name="connsiteY7" fmla="*/ 0 h 996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7573" h="996593">
                    <a:moveTo>
                      <a:pt x="0" y="996593"/>
                    </a:moveTo>
                    <a:lnTo>
                      <a:pt x="359596" y="688369"/>
                    </a:lnTo>
                    <a:lnTo>
                      <a:pt x="534257" y="914400"/>
                    </a:lnTo>
                    <a:lnTo>
                      <a:pt x="955497" y="534256"/>
                    </a:lnTo>
                    <a:lnTo>
                      <a:pt x="1191803" y="832207"/>
                    </a:lnTo>
                    <a:lnTo>
                      <a:pt x="1705511" y="287676"/>
                    </a:lnTo>
                    <a:lnTo>
                      <a:pt x="1962364" y="986319"/>
                    </a:lnTo>
                    <a:lnTo>
                      <a:pt x="2157573" y="0"/>
                    </a:lnTo>
                  </a:path>
                </a:pathLst>
              </a:custGeom>
              <a:noFill/>
              <a:ln w="12700" cap="rnd">
                <a:gradFill>
                  <a:gsLst>
                    <a:gs pos="0">
                      <a:srgbClr val="368DDF"/>
                    </a:gs>
                    <a:gs pos="100000">
                      <a:srgbClr val="24CEA0"/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2" name="타원 101">
                <a:extLst>
                  <a:ext uri="{FF2B5EF4-FFF2-40B4-BE49-F238E27FC236}">
                    <a16:creationId xmlns:a16="http://schemas.microsoft.com/office/drawing/2014/main" xmlns="" id="{32B2C192-DCEB-4F69-6CDF-C8F656E2BF59}"/>
                  </a:ext>
                </a:extLst>
              </p:cNvPr>
              <p:cNvSpPr/>
              <p:nvPr/>
            </p:nvSpPr>
            <p:spPr>
              <a:xfrm>
                <a:off x="11370227" y="4023371"/>
                <a:ext cx="47625" cy="47625"/>
              </a:xfrm>
              <a:prstGeom prst="ellipse">
                <a:avLst/>
              </a:prstGeom>
              <a:solidFill>
                <a:srgbClr val="368DD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xmlns="" id="{91666093-01DF-F10C-4A54-04715E673273}"/>
                  </a:ext>
                </a:extLst>
              </p:cNvPr>
              <p:cNvSpPr/>
              <p:nvPr/>
            </p:nvSpPr>
            <p:spPr>
              <a:xfrm>
                <a:off x="11189252" y="4998096"/>
                <a:ext cx="47625" cy="47625"/>
              </a:xfrm>
              <a:prstGeom prst="ellipse">
                <a:avLst/>
              </a:prstGeom>
              <a:solidFill>
                <a:srgbClr val="24CE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xmlns="" id="{9CC863CA-F8AF-B7F9-4B82-D5D20BAB93C4}"/>
                  </a:ext>
                </a:extLst>
              </p:cNvPr>
              <p:cNvSpPr/>
              <p:nvPr/>
            </p:nvSpPr>
            <p:spPr>
              <a:xfrm>
                <a:off x="10490752" y="4855221"/>
                <a:ext cx="47625" cy="47625"/>
              </a:xfrm>
              <a:prstGeom prst="ellipse">
                <a:avLst/>
              </a:prstGeom>
              <a:solidFill>
                <a:srgbClr val="24CE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xmlns="" id="{41591F2F-F638-C2F5-0E95-C2840D72CF1A}"/>
                  </a:ext>
                </a:extLst>
              </p:cNvPr>
              <p:cNvSpPr/>
              <p:nvPr/>
            </p:nvSpPr>
            <p:spPr>
              <a:xfrm>
                <a:off x="9900202" y="4934596"/>
                <a:ext cx="47625" cy="47625"/>
              </a:xfrm>
              <a:prstGeom prst="ellipse">
                <a:avLst/>
              </a:prstGeom>
              <a:solidFill>
                <a:srgbClr val="24CE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xmlns="" id="{E1BF418C-AB62-9098-F3E5-73AE597459C1}"/>
                  </a:ext>
                </a:extLst>
              </p:cNvPr>
              <p:cNvSpPr/>
              <p:nvPr/>
            </p:nvSpPr>
            <p:spPr>
              <a:xfrm>
                <a:off x="10954302" y="4318646"/>
                <a:ext cx="47625" cy="47625"/>
              </a:xfrm>
              <a:prstGeom prst="ellipse">
                <a:avLst/>
              </a:prstGeom>
              <a:solidFill>
                <a:srgbClr val="33B1D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xmlns="" id="{3EE23C03-3E80-3AA9-3B22-F6C1EB179852}"/>
                  </a:ext>
                </a:extLst>
              </p:cNvPr>
              <p:cNvSpPr/>
              <p:nvPr/>
            </p:nvSpPr>
            <p:spPr>
              <a:xfrm>
                <a:off x="10274852" y="4563121"/>
                <a:ext cx="47625" cy="47625"/>
              </a:xfrm>
              <a:prstGeom prst="ellipse">
                <a:avLst/>
              </a:prstGeom>
              <a:solidFill>
                <a:srgbClr val="2EB3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8" name="타원 107">
                <a:extLst>
                  <a:ext uri="{FF2B5EF4-FFF2-40B4-BE49-F238E27FC236}">
                    <a16:creationId xmlns:a16="http://schemas.microsoft.com/office/drawing/2014/main" xmlns="" id="{9A366472-4E31-6FB4-FB47-0D17612E92D0}"/>
                  </a:ext>
                </a:extLst>
              </p:cNvPr>
              <p:cNvSpPr/>
              <p:nvPr/>
            </p:nvSpPr>
            <p:spPr>
              <a:xfrm>
                <a:off x="9731927" y="4725046"/>
                <a:ext cx="47625" cy="47625"/>
              </a:xfrm>
              <a:prstGeom prst="ellipse">
                <a:avLst/>
              </a:prstGeom>
              <a:solidFill>
                <a:srgbClr val="29C6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xmlns="" id="{31FC33A2-B723-7A46-69F2-B5286CE53DD3}"/>
              </a:ext>
            </a:extLst>
          </p:cNvPr>
          <p:cNvGrpSpPr/>
          <p:nvPr/>
        </p:nvGrpSpPr>
        <p:grpSpPr>
          <a:xfrm>
            <a:off x="8186883" y="4246560"/>
            <a:ext cx="1317990" cy="1138743"/>
            <a:chOff x="4559596" y="4577074"/>
            <a:chExt cx="1317990" cy="1369185"/>
          </a:xfrm>
        </p:grpSpPr>
        <p:sp>
          <p:nvSpPr>
            <p:cNvPr id="111" name="모서리가 둥근 직사각형 110">
              <a:extLst>
                <a:ext uri="{FF2B5EF4-FFF2-40B4-BE49-F238E27FC236}">
                  <a16:creationId xmlns:a16="http://schemas.microsoft.com/office/drawing/2014/main" xmlns="" id="{DF77A20A-1BA1-9B06-819F-A1EBD0A9C25F}"/>
                </a:ext>
              </a:extLst>
            </p:cNvPr>
            <p:cNvSpPr/>
            <p:nvPr/>
          </p:nvSpPr>
          <p:spPr>
            <a:xfrm>
              <a:off x="4649017" y="4577074"/>
              <a:ext cx="1146837" cy="1369185"/>
            </a:xfrm>
            <a:prstGeom prst="roundRect">
              <a:avLst>
                <a:gd name="adj" fmla="val 2872"/>
              </a:avLst>
            </a:prstGeom>
            <a:solidFill>
              <a:schemeClr val="bg1">
                <a:alpha val="60000"/>
              </a:schemeClr>
            </a:solidFill>
            <a:ln w="9525">
              <a:solidFill>
                <a:srgbClr val="4044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543EA614-397F-FCE0-FD18-62F57F5BCDAC}"/>
                </a:ext>
              </a:extLst>
            </p:cNvPr>
            <p:cNvSpPr txBox="1"/>
            <p:nvPr/>
          </p:nvSpPr>
          <p:spPr>
            <a:xfrm>
              <a:off x="4987211" y="4626960"/>
              <a:ext cx="428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NFT</a:t>
              </a:r>
              <a:endParaRPr kumimoji="1" lang="ko-KR" altLang="en-US" sz="10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xmlns="" id="{315B55B2-5B07-E20F-D168-2359A7C042CF}"/>
                </a:ext>
              </a:extLst>
            </p:cNvPr>
            <p:cNvSpPr/>
            <p:nvPr/>
          </p:nvSpPr>
          <p:spPr>
            <a:xfrm>
              <a:off x="4759984" y="4919793"/>
              <a:ext cx="411450" cy="410536"/>
            </a:xfrm>
            <a:prstGeom prst="rect">
              <a:avLst/>
            </a:prstGeom>
            <a:solidFill>
              <a:srgbClr val="40445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xmlns="" id="{28D62349-4884-AD3D-296E-93E850E216E8}"/>
                </a:ext>
              </a:extLst>
            </p:cNvPr>
            <p:cNvSpPr/>
            <p:nvPr/>
          </p:nvSpPr>
          <p:spPr>
            <a:xfrm>
              <a:off x="5231311" y="4901922"/>
              <a:ext cx="411450" cy="307678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9" name="직사각형 128">
              <a:extLst>
                <a:ext uri="{FF2B5EF4-FFF2-40B4-BE49-F238E27FC236}">
                  <a16:creationId xmlns:a16="http://schemas.microsoft.com/office/drawing/2014/main" xmlns="" id="{A068A807-4E86-69B9-BDCE-C76EB0594BAC}"/>
                </a:ext>
              </a:extLst>
            </p:cNvPr>
            <p:cNvSpPr/>
            <p:nvPr/>
          </p:nvSpPr>
          <p:spPr>
            <a:xfrm>
              <a:off x="5225205" y="5265560"/>
              <a:ext cx="411450" cy="263455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xmlns="" id="{5E64FCEC-5948-1EED-5F08-620BDEF1D778}"/>
                </a:ext>
              </a:extLst>
            </p:cNvPr>
            <p:cNvSpPr/>
            <p:nvPr/>
          </p:nvSpPr>
          <p:spPr>
            <a:xfrm>
              <a:off x="4759984" y="5393896"/>
              <a:ext cx="411450" cy="263455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1" name="직사각형 130">
              <a:extLst>
                <a:ext uri="{FF2B5EF4-FFF2-40B4-BE49-F238E27FC236}">
                  <a16:creationId xmlns:a16="http://schemas.microsoft.com/office/drawing/2014/main" xmlns="" id="{45F54337-F238-5FC2-D673-6F45C2D07A84}"/>
                </a:ext>
              </a:extLst>
            </p:cNvPr>
            <p:cNvSpPr/>
            <p:nvPr/>
          </p:nvSpPr>
          <p:spPr>
            <a:xfrm>
              <a:off x="5231311" y="5594424"/>
              <a:ext cx="411450" cy="256936"/>
            </a:xfrm>
            <a:prstGeom prst="rect">
              <a:avLst/>
            </a:prstGeom>
            <a:solidFill>
              <a:srgbClr val="40445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2" name="직사각형 131">
              <a:extLst>
                <a:ext uri="{FF2B5EF4-FFF2-40B4-BE49-F238E27FC236}">
                  <a16:creationId xmlns:a16="http://schemas.microsoft.com/office/drawing/2014/main" xmlns="" id="{294894AE-FC73-8846-F856-F6AE47DAA0D3}"/>
                </a:ext>
              </a:extLst>
            </p:cNvPr>
            <p:cNvSpPr/>
            <p:nvPr/>
          </p:nvSpPr>
          <p:spPr>
            <a:xfrm>
              <a:off x="4766090" y="5718734"/>
              <a:ext cx="411450" cy="132626"/>
            </a:xfrm>
            <a:prstGeom prst="rect">
              <a:avLst/>
            </a:prstGeom>
            <a:solidFill>
              <a:srgbClr val="40445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DE21C9A6-6C0B-649F-39FB-D9CE97183D5F}"/>
                </a:ext>
              </a:extLst>
            </p:cNvPr>
            <p:cNvSpPr txBox="1"/>
            <p:nvPr/>
          </p:nvSpPr>
          <p:spPr>
            <a:xfrm>
              <a:off x="4614853" y="4933197"/>
              <a:ext cx="1114409" cy="44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Stock Information</a:t>
              </a:r>
            </a:p>
            <a:p>
              <a:pPr algn="ctr"/>
              <a:endParaRPr kumimoji="1" lang="ko-KR" altLang="en-US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A6B50691-6302-AD92-F4E6-FB594AE60B61}"/>
                </a:ext>
              </a:extLst>
            </p:cNvPr>
            <p:cNvSpPr txBox="1"/>
            <p:nvPr/>
          </p:nvSpPr>
          <p:spPr>
            <a:xfrm>
              <a:off x="4559596" y="5267046"/>
              <a:ext cx="1317990" cy="44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900" dirty="0" smtClean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Company Information</a:t>
              </a:r>
            </a:p>
            <a:p>
              <a:pPr algn="ctr"/>
              <a:endParaRPr kumimoji="1" lang="ko-KR" altLang="en-US" sz="900" dirty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966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, 스크린샷, 지도, 폰트이(가) 표시된 사진&#10;&#10;자동 생성된 설명">
            <a:extLst>
              <a:ext uri="{FF2B5EF4-FFF2-40B4-BE49-F238E27FC236}">
                <a16:creationId xmlns:a16="http://schemas.microsoft.com/office/drawing/2014/main" xmlns="" id="{3139BC60-46D5-9EDE-919E-46588A416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46019"/>
          <a:stretch/>
        </p:blipFill>
        <p:spPr>
          <a:xfrm>
            <a:off x="0" y="3876704"/>
            <a:ext cx="9641840" cy="297415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50BDFB3-BB1D-CD1E-AE6E-1A21C5383459}"/>
              </a:ext>
            </a:extLst>
          </p:cNvPr>
          <p:cNvSpPr/>
          <p:nvPr/>
        </p:nvSpPr>
        <p:spPr>
          <a:xfrm>
            <a:off x="33599" y="3652022"/>
            <a:ext cx="12158401" cy="319883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11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7" y="310379"/>
            <a:ext cx="725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SOLUTION - AIW Token Usage and Application Solutions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SOLUTION AIW tokens can be used in various ways, and customized solutions are structured to increase profitability while managing and diversifying risks.</a:t>
            </a:r>
            <a:endParaRPr lang="ko-KR" altLang="en-US" dirty="0"/>
          </a:p>
        </p:txBody>
      </p:sp>
      <p:sp>
        <p:nvSpPr>
          <p:cNvPr id="71" name="모서리가 둥근 직사각형 70">
            <a:extLst>
              <a:ext uri="{FF2B5EF4-FFF2-40B4-BE49-F238E27FC236}">
                <a16:creationId xmlns:a16="http://schemas.microsoft.com/office/drawing/2014/main" xmlns="" id="{D3E02B36-22F7-8F51-FA9D-EC61DDF41A9F}"/>
              </a:ext>
            </a:extLst>
          </p:cNvPr>
          <p:cNvSpPr/>
          <p:nvPr/>
        </p:nvSpPr>
        <p:spPr>
          <a:xfrm>
            <a:off x="4294812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2B710926-5A30-19DD-791A-E22B90A30F94}"/>
              </a:ext>
            </a:extLst>
          </p:cNvPr>
          <p:cNvSpPr/>
          <p:nvPr/>
        </p:nvSpPr>
        <p:spPr>
          <a:xfrm>
            <a:off x="4434095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00E6817-A900-1130-A724-AE841335DE4B}"/>
              </a:ext>
            </a:extLst>
          </p:cNvPr>
          <p:cNvSpPr txBox="1"/>
          <p:nvPr/>
        </p:nvSpPr>
        <p:spPr>
          <a:xfrm>
            <a:off x="4412000" y="2101979"/>
            <a:ext cx="4038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09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E021E9B-065C-DA4B-B0BE-E1505A4D0565}"/>
              </a:ext>
            </a:extLst>
          </p:cNvPr>
          <p:cNvSpPr txBox="1"/>
          <p:nvPr/>
        </p:nvSpPr>
        <p:spPr>
          <a:xfrm>
            <a:off x="4412000" y="2494667"/>
            <a:ext cx="2720320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AIW Token Staking Strategy</a:t>
            </a:r>
            <a:endParaRPr lang="en-US" altLang="ko-KR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4C86510-6241-D22C-BF6B-265A3C8877A2}"/>
              </a:ext>
            </a:extLst>
          </p:cNvPr>
          <p:cNvSpPr txBox="1"/>
          <p:nvPr/>
        </p:nvSpPr>
        <p:spPr>
          <a:xfrm>
            <a:off x="4412000" y="2776460"/>
            <a:ext cx="3393138" cy="129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A.I RICOO DAO PLATFORM plans to launch staking products ranging from 1 to 12 months, with a cap of 200 million tokens.</a:t>
            </a:r>
          </a:p>
          <a:p>
            <a:r>
              <a:rPr lang="en-US" altLang="ko-KR" dirty="0" smtClean="0"/>
              <a:t>Dividend yield is set at 10%, varying based on the staking period (announced annually on May 20 and November 20).</a:t>
            </a:r>
            <a:endParaRPr lang="en-US" altLang="ko-KR" dirty="0"/>
          </a:p>
        </p:txBody>
      </p: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xmlns="" id="{7DE7CB70-D625-F685-6D4E-C6F8DB680239}"/>
              </a:ext>
            </a:extLst>
          </p:cNvPr>
          <p:cNvSpPr/>
          <p:nvPr/>
        </p:nvSpPr>
        <p:spPr>
          <a:xfrm>
            <a:off x="8076589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xmlns="" id="{5A5C6B02-AA34-7C4E-2179-C09F8E5CB8E4}"/>
              </a:ext>
            </a:extLst>
          </p:cNvPr>
          <p:cNvSpPr/>
          <p:nvPr/>
        </p:nvSpPr>
        <p:spPr>
          <a:xfrm>
            <a:off x="8215872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848EB06-2C42-87C9-BEB3-5377F4D27551}"/>
              </a:ext>
            </a:extLst>
          </p:cNvPr>
          <p:cNvSpPr txBox="1"/>
          <p:nvPr/>
        </p:nvSpPr>
        <p:spPr>
          <a:xfrm>
            <a:off x="8193776" y="2101979"/>
            <a:ext cx="391423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10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D8A5203-4A9D-A9FC-2FE9-0BE5DBDAF952}"/>
              </a:ext>
            </a:extLst>
          </p:cNvPr>
          <p:cNvSpPr txBox="1"/>
          <p:nvPr/>
        </p:nvSpPr>
        <p:spPr>
          <a:xfrm>
            <a:off x="8193776" y="2494667"/>
            <a:ext cx="3494247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Token Value Enhancement</a:t>
            </a:r>
            <a:endParaRPr lang="ko-KR" altLang="en-US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4F9E672-5A44-9F4A-1029-11683E1F224E}"/>
              </a:ext>
            </a:extLst>
          </p:cNvPr>
          <p:cNvSpPr txBox="1"/>
          <p:nvPr/>
        </p:nvSpPr>
        <p:spPr>
          <a:xfrm>
            <a:off x="8193776" y="2776460"/>
            <a:ext cx="3485187" cy="1500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5-15% of project revenue is used to repurchase and burn AIW tokens on the exchange.</a:t>
            </a:r>
          </a:p>
          <a:p>
            <a:r>
              <a:rPr lang="en-US" altLang="ko-KR" dirty="0" smtClean="0"/>
              <a:t>20% of net income from financial statements is also used for buyback and burn.</a:t>
            </a:r>
          </a:p>
          <a:p>
            <a:r>
              <a:rPr lang="en-US" altLang="ko-KR" dirty="0" smtClean="0"/>
              <a:t>When a project is created, AIW serves as a payment currency, leading to an automatic burn effect.</a:t>
            </a:r>
            <a:endParaRPr lang="ko-KR" altLang="en-US" dirty="0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xmlns="" id="{C142E0E3-79D4-F671-F290-62AB635FA4DD}"/>
              </a:ext>
            </a:extLst>
          </p:cNvPr>
          <p:cNvSpPr/>
          <p:nvPr/>
        </p:nvSpPr>
        <p:spPr>
          <a:xfrm>
            <a:off x="513034" y="1925578"/>
            <a:ext cx="3602375" cy="3728839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29352B1C-921B-7EAE-0635-996257C15296}"/>
              </a:ext>
            </a:extLst>
          </p:cNvPr>
          <p:cNvSpPr/>
          <p:nvPr/>
        </p:nvSpPr>
        <p:spPr>
          <a:xfrm>
            <a:off x="652317" y="2079199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9A8F926-7D18-A470-BF6E-10D6B2DA5973}"/>
              </a:ext>
            </a:extLst>
          </p:cNvPr>
          <p:cNvSpPr txBox="1"/>
          <p:nvPr/>
        </p:nvSpPr>
        <p:spPr>
          <a:xfrm>
            <a:off x="630222" y="2101979"/>
            <a:ext cx="395938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08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E90F51E-7BBF-1DBB-D3FB-3FBBA83C9ED9}"/>
              </a:ext>
            </a:extLst>
          </p:cNvPr>
          <p:cNvSpPr txBox="1"/>
          <p:nvPr/>
        </p:nvSpPr>
        <p:spPr>
          <a:xfrm>
            <a:off x="630221" y="2494667"/>
            <a:ext cx="3393137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b="1" dirty="0" smtClean="0">
                <a:gradFill>
                  <a:gsLst>
                    <a:gs pos="100000">
                      <a:srgbClr val="368DDF"/>
                    </a:gs>
                    <a:gs pos="0">
                      <a:srgbClr val="24CEA0"/>
                    </a:gs>
                  </a:gsLst>
                  <a:lin ang="12600000" scaled="0"/>
                </a:gra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NFT Marketplace</a:t>
            </a:r>
            <a:endParaRPr lang="en-US" altLang="ko-KR" b="1" dirty="0">
              <a:gradFill>
                <a:gsLst>
                  <a:gs pos="100000">
                    <a:srgbClr val="368DDF"/>
                  </a:gs>
                  <a:gs pos="0">
                    <a:srgbClr val="24CEA0"/>
                  </a:gs>
                </a:gsLst>
                <a:lin ang="12600000" scaled="0"/>
              </a:gra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BE2E09-AEA3-2533-8B57-EF3147B981A5}"/>
              </a:ext>
            </a:extLst>
          </p:cNvPr>
          <p:cNvSpPr txBox="1"/>
          <p:nvPr/>
        </p:nvSpPr>
        <p:spPr>
          <a:xfrm>
            <a:off x="630222" y="2776460"/>
            <a:ext cx="3393138" cy="109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rgbClr val="404453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Users can sell NFTs in the DAO marketplace using ETH, USDT, and AIW.</a:t>
            </a:r>
          </a:p>
          <a:p>
            <a:r>
              <a:rPr lang="en-US" altLang="ko-KR" dirty="0" smtClean="0"/>
              <a:t>Fixed price, auction sales, and stock index information display are available, including unlisted stock NFTs.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190AD31-2E0C-9B4F-9310-734D38FF2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73" y="3855473"/>
            <a:ext cx="1245674" cy="1467855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DCEA55A2-6578-907F-2A46-95917AE9667F}"/>
              </a:ext>
            </a:extLst>
          </p:cNvPr>
          <p:cNvSpPr/>
          <p:nvPr/>
        </p:nvSpPr>
        <p:spPr>
          <a:xfrm>
            <a:off x="2504258" y="4076354"/>
            <a:ext cx="493776" cy="493776"/>
          </a:xfrm>
          <a:prstGeom prst="ellipse">
            <a:avLst/>
          </a:prstGeom>
          <a:solidFill>
            <a:schemeClr val="bg1"/>
          </a:solidFill>
          <a:ln w="635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F259A-A7B9-96DD-24B6-3ABB1438BE00}"/>
              </a:ext>
            </a:extLst>
          </p:cNvPr>
          <p:cNvSpPr txBox="1"/>
          <p:nvPr/>
        </p:nvSpPr>
        <p:spPr>
          <a:xfrm>
            <a:off x="2536183" y="4200132"/>
            <a:ext cx="429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b="1" dirty="0">
                <a:solidFill>
                  <a:srgbClr val="33B1D6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ETH</a:t>
            </a:r>
            <a:endParaRPr kumimoji="1" lang="ko-KR" altLang="en-US" sz="1000" b="1" dirty="0">
              <a:solidFill>
                <a:srgbClr val="33B1D6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445E9275-28C0-66F8-9C15-D659B5D92189}"/>
              </a:ext>
            </a:extLst>
          </p:cNvPr>
          <p:cNvSpPr/>
          <p:nvPr/>
        </p:nvSpPr>
        <p:spPr>
          <a:xfrm>
            <a:off x="3211394" y="4076354"/>
            <a:ext cx="493776" cy="493776"/>
          </a:xfrm>
          <a:prstGeom prst="ellipse">
            <a:avLst/>
          </a:prstGeom>
          <a:solidFill>
            <a:schemeClr val="bg1"/>
          </a:solidFill>
          <a:ln w="635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E16762-F478-DBE7-742F-5606F78D2F73}"/>
              </a:ext>
            </a:extLst>
          </p:cNvPr>
          <p:cNvSpPr txBox="1"/>
          <p:nvPr/>
        </p:nvSpPr>
        <p:spPr>
          <a:xfrm>
            <a:off x="3203730" y="420013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b="1" dirty="0">
                <a:solidFill>
                  <a:srgbClr val="33B1D6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USDT</a:t>
            </a:r>
            <a:endParaRPr kumimoji="1" lang="ko-KR" altLang="en-US" sz="1000" b="1" dirty="0">
              <a:solidFill>
                <a:srgbClr val="33B1D6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9A85A66B-D5B5-81E4-859A-F97F925D8C5A}"/>
              </a:ext>
            </a:extLst>
          </p:cNvPr>
          <p:cNvSpPr/>
          <p:nvPr/>
        </p:nvSpPr>
        <p:spPr>
          <a:xfrm>
            <a:off x="2853994" y="4608670"/>
            <a:ext cx="493776" cy="493776"/>
          </a:xfrm>
          <a:prstGeom prst="ellipse">
            <a:avLst/>
          </a:prstGeom>
          <a:solidFill>
            <a:schemeClr val="bg1"/>
          </a:solidFill>
          <a:ln w="635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6FFB15-7CC7-5003-314A-FA30D47F36B7}"/>
              </a:ext>
            </a:extLst>
          </p:cNvPr>
          <p:cNvSpPr txBox="1"/>
          <p:nvPr/>
        </p:nvSpPr>
        <p:spPr>
          <a:xfrm>
            <a:off x="2891215" y="4733022"/>
            <a:ext cx="431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b="1" dirty="0">
                <a:solidFill>
                  <a:srgbClr val="33B1D6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AIW</a:t>
            </a:r>
            <a:endParaRPr kumimoji="1" lang="ko-KR" altLang="en-US" sz="1000" b="1" dirty="0">
              <a:solidFill>
                <a:srgbClr val="33B1D6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A3273846-0C13-BEB6-1BF6-3B8EDE343E67}"/>
              </a:ext>
            </a:extLst>
          </p:cNvPr>
          <p:cNvGrpSpPr/>
          <p:nvPr/>
        </p:nvGrpSpPr>
        <p:grpSpPr>
          <a:xfrm>
            <a:off x="4930067" y="4149448"/>
            <a:ext cx="2339444" cy="1205813"/>
            <a:chOff x="4800456" y="3911847"/>
            <a:chExt cx="2339444" cy="1205813"/>
          </a:xfrm>
        </p:grpSpPr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xmlns="" id="{0BB03B02-6359-39AD-6C9D-EE2488642EC7}"/>
                </a:ext>
              </a:extLst>
            </p:cNvPr>
            <p:cNvSpPr/>
            <p:nvPr/>
          </p:nvSpPr>
          <p:spPr>
            <a:xfrm>
              <a:off x="5126879" y="3976689"/>
              <a:ext cx="2005441" cy="277865"/>
            </a:xfrm>
            <a:prstGeom prst="roundRect">
              <a:avLst>
                <a:gd name="adj" fmla="val 50000"/>
              </a:avLst>
            </a:prstGeom>
            <a:solidFill>
              <a:srgbClr val="8899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xmlns="" id="{8888C133-DB15-9EA9-2AD0-4FCDDCA3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456" y="3911847"/>
              <a:ext cx="841029" cy="12058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737BA7E-D42F-8AC4-C830-D27FC3A462FB}"/>
                </a:ext>
              </a:extLst>
            </p:cNvPr>
            <p:cNvSpPr txBox="1"/>
            <p:nvPr/>
          </p:nvSpPr>
          <p:spPr>
            <a:xfrm>
              <a:off x="5373380" y="3992511"/>
              <a:ext cx="17620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000" dirty="0">
                  <a:solidFill>
                    <a:schemeClr val="bg1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rPr>
                <a:t>A.I RICOO DAO PLATFORM</a:t>
              </a:r>
              <a:endParaRPr kumimoji="1" lang="ko-KR" altLang="en-US" sz="1000" dirty="0">
                <a:solidFill>
                  <a:schemeClr val="bg1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CC3D98E-FD2E-585D-AD82-990F60A18E9B}"/>
                </a:ext>
              </a:extLst>
            </p:cNvPr>
            <p:cNvSpPr txBox="1"/>
            <p:nvPr/>
          </p:nvSpPr>
          <p:spPr>
            <a:xfrm>
              <a:off x="5374545" y="4419660"/>
              <a:ext cx="1765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Dividend Rate </a:t>
              </a:r>
              <a:r>
                <a:rPr kumimoji="1" lang="en-US" altLang="ko-KR" sz="1400" b="1" dirty="0" smtClean="0">
                  <a:solidFill>
                    <a:srgbClr val="33B1D6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10</a:t>
              </a:r>
              <a:r>
                <a:rPr kumimoji="1" lang="en-US" altLang="ko-KR" sz="1400" b="1" dirty="0">
                  <a:solidFill>
                    <a:srgbClr val="33B1D6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%</a:t>
              </a:r>
              <a:endParaRPr kumimoji="1" lang="ko-KR" altLang="en-US" sz="1400" b="1" dirty="0">
                <a:solidFill>
                  <a:srgbClr val="33B1D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6383AE8-E484-3F23-415C-49FEDE5A8FFC}"/>
                </a:ext>
              </a:extLst>
            </p:cNvPr>
            <p:cNvSpPr txBox="1"/>
            <p:nvPr/>
          </p:nvSpPr>
          <p:spPr>
            <a:xfrm>
              <a:off x="6947590" y="4618506"/>
              <a:ext cx="184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kumimoji="1" lang="ko-KR" altLang="en-US" sz="1000" b="1" dirty="0">
                <a:solidFill>
                  <a:srgbClr val="33B1D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D5454677-8AB6-FB81-03A3-80F6327BC2EE}"/>
              </a:ext>
            </a:extLst>
          </p:cNvPr>
          <p:cNvGrpSpPr/>
          <p:nvPr/>
        </p:nvGrpSpPr>
        <p:grpSpPr>
          <a:xfrm>
            <a:off x="8469437" y="4343356"/>
            <a:ext cx="2823163" cy="745572"/>
            <a:chOff x="8573571" y="4216614"/>
            <a:chExt cx="2823163" cy="745572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xmlns="" id="{09B2570B-0B26-0866-F24D-A21379EB6A3A}"/>
                </a:ext>
              </a:extLst>
            </p:cNvPr>
            <p:cNvGrpSpPr/>
            <p:nvPr/>
          </p:nvGrpSpPr>
          <p:grpSpPr>
            <a:xfrm>
              <a:off x="8573571" y="4216614"/>
              <a:ext cx="808235" cy="745572"/>
              <a:chOff x="8337980" y="4176603"/>
              <a:chExt cx="808235" cy="745572"/>
            </a:xfrm>
          </p:grpSpPr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xmlns="" id="{A525FD5E-FDE5-9F47-9CD5-105982CEB07C}"/>
                  </a:ext>
                </a:extLst>
              </p:cNvPr>
              <p:cNvSpPr/>
              <p:nvPr/>
            </p:nvSpPr>
            <p:spPr>
              <a:xfrm>
                <a:off x="8365303" y="4176603"/>
                <a:ext cx="745572" cy="74557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4044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0AFD3263-CD7F-4F74-4E19-3193DEAFE15A}"/>
                  </a:ext>
                </a:extLst>
              </p:cNvPr>
              <p:cNvSpPr txBox="1"/>
              <p:nvPr/>
            </p:nvSpPr>
            <p:spPr>
              <a:xfrm>
                <a:off x="8337980" y="4349334"/>
                <a:ext cx="8082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Project </a:t>
                </a:r>
              </a:p>
              <a:p>
                <a:pPr algn="ctr"/>
                <a:r>
                  <a:rPr kumimoji="1" lang="en-US" altLang="ko-KR" sz="10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5-15</a:t>
                </a:r>
                <a:r>
                  <a:rPr kumimoji="1" lang="en-US" altLang="ko-KR" sz="900" b="1" dirty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%</a:t>
                </a:r>
                <a:r>
                  <a:rPr kumimoji="1" lang="ko-KR" altLang="en-US" sz="900" b="1" dirty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 </a:t>
                </a:r>
                <a:r>
                  <a:rPr kumimoji="1" lang="en-US" altLang="ko-KR" sz="9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Buy</a:t>
                </a:r>
                <a:endParaRPr kumimoji="1" lang="ko-KR" altLang="en-US" sz="1000" b="1" dirty="0">
                  <a:solidFill>
                    <a:srgbClr val="33B1D6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xmlns="" id="{2FD777F3-B666-37C4-5082-B1A8DE36E8A3}"/>
                </a:ext>
              </a:extLst>
            </p:cNvPr>
            <p:cNvGrpSpPr/>
            <p:nvPr/>
          </p:nvGrpSpPr>
          <p:grpSpPr>
            <a:xfrm>
              <a:off x="9636448" y="4216614"/>
              <a:ext cx="791644" cy="745572"/>
              <a:chOff x="9504990" y="4176603"/>
              <a:chExt cx="791644" cy="745572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xmlns="" id="{2A3361B5-4776-7F94-5490-86936FC225BA}"/>
                  </a:ext>
                </a:extLst>
              </p:cNvPr>
              <p:cNvSpPr/>
              <p:nvPr/>
            </p:nvSpPr>
            <p:spPr>
              <a:xfrm>
                <a:off x="9504990" y="4176603"/>
                <a:ext cx="745572" cy="74557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4044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C44914D-EF94-5C58-1FAA-D7F07727529C}"/>
                  </a:ext>
                </a:extLst>
              </p:cNvPr>
              <p:cNvSpPr txBox="1"/>
              <p:nvPr/>
            </p:nvSpPr>
            <p:spPr>
              <a:xfrm>
                <a:off x="9517253" y="4267857"/>
                <a:ext cx="77938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Financial </a:t>
                </a:r>
              </a:p>
              <a:p>
                <a:pPr algn="ctr"/>
                <a:r>
                  <a:rPr lang="en-US" sz="1000" dirty="0" smtClean="0"/>
                  <a:t>Statement</a:t>
                </a:r>
                <a:endParaRPr kumimoji="1" lang="en-US" altLang="ko-KR" sz="1000" dirty="0">
                  <a:solidFill>
                    <a:srgbClr val="404453"/>
                  </a:solidFill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endParaRPr>
              </a:p>
              <a:p>
                <a:pPr algn="ctr"/>
                <a:r>
                  <a:rPr kumimoji="1" lang="en-US" altLang="ko-KR" sz="1000" b="1" dirty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20</a:t>
                </a:r>
                <a:r>
                  <a:rPr kumimoji="1" lang="en-US" altLang="ko-KR" sz="900" b="1" dirty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%</a:t>
                </a:r>
                <a:r>
                  <a:rPr kumimoji="1" lang="ko-KR" altLang="en-US" sz="900" b="1" dirty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 </a:t>
                </a:r>
                <a:r>
                  <a:rPr kumimoji="1" lang="en-US" altLang="ko-KR" sz="9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Buy</a:t>
                </a:r>
                <a:endParaRPr kumimoji="1" lang="ko-KR" altLang="en-US" sz="1000" b="1" dirty="0">
                  <a:solidFill>
                    <a:srgbClr val="33B1D6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8BFCC602-CD36-DF7E-C771-B45B0AC34B47}"/>
                </a:ext>
              </a:extLst>
            </p:cNvPr>
            <p:cNvGrpSpPr/>
            <p:nvPr/>
          </p:nvGrpSpPr>
          <p:grpSpPr>
            <a:xfrm>
              <a:off x="10644677" y="4216614"/>
              <a:ext cx="752057" cy="745572"/>
              <a:chOff x="10644677" y="4176603"/>
              <a:chExt cx="752057" cy="745572"/>
            </a:xfrm>
          </p:grpSpPr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xmlns="" id="{2A325CBA-EA15-4749-88A3-43DA6A8E55F7}"/>
                  </a:ext>
                </a:extLst>
              </p:cNvPr>
              <p:cNvSpPr/>
              <p:nvPr/>
            </p:nvSpPr>
            <p:spPr>
              <a:xfrm>
                <a:off x="10644677" y="4176603"/>
                <a:ext cx="745572" cy="74557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4044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7BF34D3-785F-17E3-5DBF-58D7883BDC1B}"/>
                  </a:ext>
                </a:extLst>
              </p:cNvPr>
              <p:cNvSpPr txBox="1"/>
              <p:nvPr/>
            </p:nvSpPr>
            <p:spPr>
              <a:xfrm>
                <a:off x="10673459" y="4349334"/>
                <a:ext cx="7232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Project </a:t>
                </a:r>
              </a:p>
              <a:p>
                <a:pPr algn="ctr"/>
                <a:r>
                  <a:rPr kumimoji="1" lang="en-US" altLang="ko-KR" sz="10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r>
                  <a:rPr kumimoji="1" lang="ko-KR" altLang="en-US" sz="10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 </a:t>
                </a:r>
                <a:r>
                  <a:rPr kumimoji="1" lang="en-US" altLang="ko-KR" sz="900" b="1" dirty="0" smtClean="0">
                    <a:solidFill>
                      <a:srgbClr val="33B1D6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Burn</a:t>
                </a:r>
                <a:endParaRPr kumimoji="1" lang="ko-KR" altLang="en-US" sz="900" b="1" dirty="0">
                  <a:solidFill>
                    <a:srgbClr val="33B1D6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9973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75EC92E7-3D44-A36A-F987-44CAF4B9B020}"/>
              </a:ext>
            </a:extLst>
          </p:cNvPr>
          <p:cNvGrpSpPr/>
          <p:nvPr/>
        </p:nvGrpSpPr>
        <p:grpSpPr>
          <a:xfrm>
            <a:off x="0" y="3876704"/>
            <a:ext cx="9641840" cy="2974157"/>
            <a:chOff x="0" y="3876704"/>
            <a:chExt cx="9641840" cy="2974157"/>
          </a:xfrm>
        </p:grpSpPr>
        <p:pic>
          <p:nvPicPr>
            <p:cNvPr id="12" name="그림 11" descr="텍스트, 스크린샷, 지도, 폰트이(가) 표시된 사진&#10;&#10;자동 생성된 설명">
              <a:extLst>
                <a:ext uri="{FF2B5EF4-FFF2-40B4-BE49-F238E27FC236}">
                  <a16:creationId xmlns:a16="http://schemas.microsoft.com/office/drawing/2014/main" xmlns="" id="{3139BC60-46D5-9EDE-919E-46588A416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0000"/>
            </a:blip>
            <a:srcRect t="46019"/>
            <a:stretch/>
          </p:blipFill>
          <p:spPr>
            <a:xfrm>
              <a:off x="0" y="3876704"/>
              <a:ext cx="9641840" cy="2974157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xmlns="" id="{41755C25-A65D-9B75-4E55-744CB584C972}"/>
                </a:ext>
              </a:extLst>
            </p:cNvPr>
            <p:cNvSpPr/>
            <p:nvPr/>
          </p:nvSpPr>
          <p:spPr>
            <a:xfrm>
              <a:off x="4770120" y="3876704"/>
              <a:ext cx="2651760" cy="1020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50BDFB3-BB1D-CD1E-AE6E-1A21C5383459}"/>
              </a:ext>
            </a:extLst>
          </p:cNvPr>
          <p:cNvSpPr/>
          <p:nvPr/>
        </p:nvSpPr>
        <p:spPr>
          <a:xfrm>
            <a:off x="-175023" y="3693365"/>
            <a:ext cx="12192000" cy="319883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12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7" y="310379"/>
            <a:ext cx="719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SOLUTION - AIW Token Usage and Application Solutions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SOLUTION AIW tokens can be used in various ways, and customized solutions are structured to increase profitability while managing and diversifying risks.</a:t>
            </a:r>
            <a:endParaRPr lang="ko-KR" altLang="en-US" dirty="0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xmlns="" id="{C142E0E3-79D4-F671-F290-62AB635FA4DD}"/>
              </a:ext>
            </a:extLst>
          </p:cNvPr>
          <p:cNvSpPr/>
          <p:nvPr/>
        </p:nvSpPr>
        <p:spPr>
          <a:xfrm>
            <a:off x="527947" y="1398569"/>
            <a:ext cx="5861637" cy="5037373"/>
          </a:xfrm>
          <a:prstGeom prst="roundRect">
            <a:avLst>
              <a:gd name="adj" fmla="val 2064"/>
            </a:avLst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29352B1C-921B-7EAE-0635-996257C15296}"/>
              </a:ext>
            </a:extLst>
          </p:cNvPr>
          <p:cNvSpPr/>
          <p:nvPr/>
        </p:nvSpPr>
        <p:spPr>
          <a:xfrm>
            <a:off x="652317" y="1574035"/>
            <a:ext cx="295950" cy="295950"/>
          </a:xfrm>
          <a:prstGeom prst="ellipse">
            <a:avLst/>
          </a:prstGeom>
          <a:gradFill>
            <a:gsLst>
              <a:gs pos="94000">
                <a:srgbClr val="368DDF"/>
              </a:gs>
              <a:gs pos="0">
                <a:srgbClr val="24CEA0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9A8F926-7D18-A470-BF6E-10D6B2DA5973}"/>
              </a:ext>
            </a:extLst>
          </p:cNvPr>
          <p:cNvSpPr txBox="1"/>
          <p:nvPr/>
        </p:nvSpPr>
        <p:spPr>
          <a:xfrm>
            <a:off x="630222" y="1596815"/>
            <a:ext cx="340140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11</a:t>
            </a:r>
            <a:endParaRPr lang="ko-KR" altLang="en-US" sz="10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E90F51E-7BBF-1DBB-D3FB-3FBBA83C9ED9}"/>
              </a:ext>
            </a:extLst>
          </p:cNvPr>
          <p:cNvSpPr txBox="1"/>
          <p:nvPr/>
        </p:nvSpPr>
        <p:spPr>
          <a:xfrm>
            <a:off x="630221" y="1989503"/>
            <a:ext cx="3393137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/>
              <a:t>Coin Value Enhancement Policy</a:t>
            </a:r>
            <a:endParaRPr lang="en-US" altLang="ko-KR" dirty="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05DE0981-1568-347D-9B48-4EDE56A96FEE}"/>
              </a:ext>
            </a:extLst>
          </p:cNvPr>
          <p:cNvGrpSpPr/>
          <p:nvPr/>
        </p:nvGrpSpPr>
        <p:grpSpPr>
          <a:xfrm>
            <a:off x="741082" y="2535515"/>
            <a:ext cx="5582964" cy="358978"/>
            <a:chOff x="741082" y="2893097"/>
            <a:chExt cx="5582964" cy="358978"/>
          </a:xfrm>
        </p:grpSpPr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xmlns="" id="{C679F26B-D9D7-04A5-9F68-54C00B49F12C}"/>
                </a:ext>
              </a:extLst>
            </p:cNvPr>
            <p:cNvSpPr/>
            <p:nvPr/>
          </p:nvSpPr>
          <p:spPr>
            <a:xfrm>
              <a:off x="741082" y="2893097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3EA1FB1-0BB8-AEE9-1E68-C473DE85529C}"/>
                </a:ext>
              </a:extLst>
            </p:cNvPr>
            <p:cNvSpPr txBox="1"/>
            <p:nvPr/>
          </p:nvSpPr>
          <p:spPr>
            <a:xfrm>
              <a:off x="1088634" y="2934087"/>
              <a:ext cx="43706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A portion of revenue generated through projects is burned</a:t>
              </a:r>
              <a:endParaRPr lang="en-US" altLang="ko-KR" sz="1200" dirty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AE38AA6-41E0-F48E-1C1E-9061C4DA1B86}"/>
                </a:ext>
              </a:extLst>
            </p:cNvPr>
            <p:cNvSpPr txBox="1"/>
            <p:nvPr/>
          </p:nvSpPr>
          <p:spPr>
            <a:xfrm>
              <a:off x="852701" y="2934087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1.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1A543DEE-6F60-E145-BCA8-95AD702D8642}"/>
              </a:ext>
            </a:extLst>
          </p:cNvPr>
          <p:cNvGrpSpPr/>
          <p:nvPr/>
        </p:nvGrpSpPr>
        <p:grpSpPr>
          <a:xfrm>
            <a:off x="741082" y="3023656"/>
            <a:ext cx="6085230" cy="358978"/>
            <a:chOff x="741082" y="3440940"/>
            <a:chExt cx="6085230" cy="358978"/>
          </a:xfrm>
        </p:grpSpPr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xmlns="" id="{47E28E2E-161D-2724-AD48-27FDF0BBBC74}"/>
                </a:ext>
              </a:extLst>
            </p:cNvPr>
            <p:cNvSpPr/>
            <p:nvPr/>
          </p:nvSpPr>
          <p:spPr>
            <a:xfrm>
              <a:off x="741082" y="3440940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9D5CD39-4C2C-FFA3-D2FF-6A469AD22E28}"/>
                </a:ext>
              </a:extLst>
            </p:cNvPr>
            <p:cNvSpPr txBox="1"/>
            <p:nvPr/>
          </p:nvSpPr>
          <p:spPr>
            <a:xfrm>
              <a:off x="1088633" y="3481930"/>
              <a:ext cx="57376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20% of the company's net income is repurchased and burned in the market</a:t>
              </a:r>
              <a:endParaRPr lang="en-US" altLang="ko-KR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83B2E2-8E20-C916-9EEC-C85CEA192CE4}"/>
                </a:ext>
              </a:extLst>
            </p:cNvPr>
            <p:cNvSpPr txBox="1"/>
            <p:nvPr/>
          </p:nvSpPr>
          <p:spPr>
            <a:xfrm>
              <a:off x="852701" y="3481930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2.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D8C06627-0770-3A5E-557B-001F373D72E4}"/>
              </a:ext>
            </a:extLst>
          </p:cNvPr>
          <p:cNvGrpSpPr/>
          <p:nvPr/>
        </p:nvGrpSpPr>
        <p:grpSpPr>
          <a:xfrm>
            <a:off x="741082" y="3511797"/>
            <a:ext cx="5582964" cy="358978"/>
            <a:chOff x="741082" y="3988783"/>
            <a:chExt cx="5582964" cy="358978"/>
          </a:xfrm>
        </p:grpSpPr>
        <p:sp>
          <p:nvSpPr>
            <p:cNvPr id="11" name="모서리가 둥근 직사각형 10">
              <a:extLst>
                <a:ext uri="{FF2B5EF4-FFF2-40B4-BE49-F238E27FC236}">
                  <a16:creationId xmlns:a16="http://schemas.microsoft.com/office/drawing/2014/main" xmlns="" id="{3A4F29FB-C78A-B6D6-6129-F275739F8BDA}"/>
                </a:ext>
              </a:extLst>
            </p:cNvPr>
            <p:cNvSpPr/>
            <p:nvPr/>
          </p:nvSpPr>
          <p:spPr>
            <a:xfrm>
              <a:off x="741082" y="3988783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CB2A81E-B98A-828E-457C-CF075458A983}"/>
                </a:ext>
              </a:extLst>
            </p:cNvPr>
            <p:cNvSpPr txBox="1"/>
            <p:nvPr/>
          </p:nvSpPr>
          <p:spPr>
            <a:xfrm>
              <a:off x="1088634" y="4029773"/>
              <a:ext cx="36814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Burn effect occurs when a project is created</a:t>
              </a:r>
              <a:endParaRPr lang="en-US" altLang="ko-KR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099E7F9-8A08-34BA-2197-5D458D884435}"/>
                </a:ext>
              </a:extLst>
            </p:cNvPr>
            <p:cNvSpPr txBox="1"/>
            <p:nvPr/>
          </p:nvSpPr>
          <p:spPr>
            <a:xfrm>
              <a:off x="852701" y="4029773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3.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89D1A0F5-C30D-9402-59FE-C41135CA973B}"/>
              </a:ext>
            </a:extLst>
          </p:cNvPr>
          <p:cNvGrpSpPr/>
          <p:nvPr/>
        </p:nvGrpSpPr>
        <p:grpSpPr>
          <a:xfrm>
            <a:off x="741082" y="3999939"/>
            <a:ext cx="5582964" cy="358978"/>
            <a:chOff x="741082" y="4536626"/>
            <a:chExt cx="5582964" cy="358978"/>
          </a:xfrm>
        </p:grpSpPr>
        <p:sp>
          <p:nvSpPr>
            <p:cNvPr id="13" name="모서리가 둥근 직사각형 12">
              <a:extLst>
                <a:ext uri="{FF2B5EF4-FFF2-40B4-BE49-F238E27FC236}">
                  <a16:creationId xmlns:a16="http://schemas.microsoft.com/office/drawing/2014/main" xmlns="" id="{D9BD8D26-CC5F-1394-48DF-AA21AB34D1D2}"/>
                </a:ext>
              </a:extLst>
            </p:cNvPr>
            <p:cNvSpPr/>
            <p:nvPr/>
          </p:nvSpPr>
          <p:spPr>
            <a:xfrm>
              <a:off x="741082" y="4536626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0B677FF-DF1F-1022-AB1F-5DA451662E3D}"/>
                </a:ext>
              </a:extLst>
            </p:cNvPr>
            <p:cNvSpPr txBox="1"/>
            <p:nvPr/>
          </p:nvSpPr>
          <p:spPr>
            <a:xfrm>
              <a:off x="1088633" y="4577616"/>
              <a:ext cx="523541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Attracting professional stock traders</a:t>
              </a:r>
              <a:endParaRPr lang="en-US" altLang="ko-KR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61092E9-49D5-B1B6-27B1-859C80C54988}"/>
                </a:ext>
              </a:extLst>
            </p:cNvPr>
            <p:cNvSpPr txBox="1"/>
            <p:nvPr/>
          </p:nvSpPr>
          <p:spPr>
            <a:xfrm>
              <a:off x="852701" y="4577616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4.</a:t>
              </a:r>
            </a:p>
          </p:txBody>
        </p:sp>
      </p:grpSp>
      <p:cxnSp>
        <p:nvCxnSpPr>
          <p:cNvPr id="28" name="직선 연결선[R] 27">
            <a:extLst>
              <a:ext uri="{FF2B5EF4-FFF2-40B4-BE49-F238E27FC236}">
                <a16:creationId xmlns:a16="http://schemas.microsoft.com/office/drawing/2014/main" xmlns="" id="{E4003191-E1E8-0F27-F7D6-F329CCED98CA}"/>
              </a:ext>
            </a:extLst>
          </p:cNvPr>
          <p:cNvCxnSpPr>
            <a:cxnSpLocks/>
          </p:cNvCxnSpPr>
          <p:nvPr/>
        </p:nvCxnSpPr>
        <p:spPr>
          <a:xfrm>
            <a:off x="6953354" y="3771058"/>
            <a:ext cx="4640846" cy="0"/>
          </a:xfrm>
          <a:prstGeom prst="line">
            <a:avLst/>
          </a:prstGeom>
          <a:ln w="6350">
            <a:solidFill>
              <a:srgbClr val="40445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0B4698-7AD3-34B6-BF76-B0F7FAA3201B}"/>
              </a:ext>
            </a:extLst>
          </p:cNvPr>
          <p:cNvSpPr txBox="1"/>
          <p:nvPr/>
        </p:nvSpPr>
        <p:spPr>
          <a:xfrm>
            <a:off x="6812361" y="2137069"/>
            <a:ext cx="3393137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/>
              <a:t>AIW Token Sale</a:t>
            </a:r>
            <a:endParaRPr lang="en-US" altLang="ko-K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A3E231-76A3-0F8B-70A8-6D4DA1496A78}"/>
              </a:ext>
            </a:extLst>
          </p:cNvPr>
          <p:cNvSpPr txBox="1"/>
          <p:nvPr/>
        </p:nvSpPr>
        <p:spPr>
          <a:xfrm>
            <a:off x="6812362" y="3856538"/>
            <a:ext cx="341805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 u="none" strike="noStrike">
                <a:solidFill>
                  <a:srgbClr val="404453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/>
              <a:t>Additional Opinions</a:t>
            </a:r>
            <a:endParaRPr lang="en-US" altLang="ko-KR" dirty="0"/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F0885500-6DD9-6B11-4209-DED7227E329E}"/>
              </a:ext>
            </a:extLst>
          </p:cNvPr>
          <p:cNvGrpSpPr/>
          <p:nvPr/>
        </p:nvGrpSpPr>
        <p:grpSpPr>
          <a:xfrm>
            <a:off x="6866131" y="2703913"/>
            <a:ext cx="2145081" cy="469375"/>
            <a:chOff x="9449119" y="2908067"/>
            <a:chExt cx="2145081" cy="469375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xmlns="" id="{08E6F29D-1712-6CA8-F6E4-9F08398A981A}"/>
                </a:ext>
              </a:extLst>
            </p:cNvPr>
            <p:cNvGrpSpPr/>
            <p:nvPr/>
          </p:nvGrpSpPr>
          <p:grpSpPr>
            <a:xfrm>
              <a:off x="9449119" y="2908067"/>
              <a:ext cx="469375" cy="469375"/>
              <a:chOff x="6896139" y="2720254"/>
              <a:chExt cx="469375" cy="469375"/>
            </a:xfrm>
          </p:grpSpPr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xmlns="" id="{5C4C1601-3A49-53F6-E838-E8EFF0183693}"/>
                  </a:ext>
                </a:extLst>
              </p:cNvPr>
              <p:cNvSpPr/>
              <p:nvPr/>
            </p:nvSpPr>
            <p:spPr>
              <a:xfrm>
                <a:off x="6896139" y="2720254"/>
                <a:ext cx="469375" cy="46937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880592A-65FD-C826-6525-3E1EC927A49A}"/>
                  </a:ext>
                </a:extLst>
              </p:cNvPr>
              <p:cNvSpPr txBox="1"/>
              <p:nvPr/>
            </p:nvSpPr>
            <p:spPr>
              <a:xfrm>
                <a:off x="6911054" y="2824136"/>
                <a:ext cx="4395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100" dirty="0">
                    <a:solidFill>
                      <a:schemeClr val="tx1">
                        <a:alpha val="4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1100" dirty="0">
                  <a:solidFill>
                    <a:schemeClr val="tx1">
                      <a:alpha val="4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xmlns="" id="{F1C2BF29-F062-C7A0-ECF7-33F0667E5924}"/>
                </a:ext>
              </a:extLst>
            </p:cNvPr>
            <p:cNvGrpSpPr/>
            <p:nvPr/>
          </p:nvGrpSpPr>
          <p:grpSpPr>
            <a:xfrm>
              <a:off x="10007688" y="2908067"/>
              <a:ext cx="469375" cy="469375"/>
              <a:chOff x="7468907" y="2720254"/>
              <a:chExt cx="469375" cy="469375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xmlns="" id="{9688DCA0-0302-8B5E-A238-480743143330}"/>
                  </a:ext>
                </a:extLst>
              </p:cNvPr>
              <p:cNvSpPr/>
              <p:nvPr/>
            </p:nvSpPr>
            <p:spPr>
              <a:xfrm>
                <a:off x="7468907" y="2720254"/>
                <a:ext cx="469375" cy="46937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E2C741AD-A477-6878-3508-C71C01A60510}"/>
                  </a:ext>
                </a:extLst>
              </p:cNvPr>
              <p:cNvSpPr txBox="1"/>
              <p:nvPr/>
            </p:nvSpPr>
            <p:spPr>
              <a:xfrm>
                <a:off x="7483822" y="2824136"/>
                <a:ext cx="4395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100" dirty="0">
                    <a:solidFill>
                      <a:schemeClr val="tx1">
                        <a:alpha val="4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1100" dirty="0">
                  <a:solidFill>
                    <a:schemeClr val="tx1">
                      <a:alpha val="4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xmlns="" id="{B330131E-DFAB-2C6A-89DB-277A1CF0F028}"/>
                </a:ext>
              </a:extLst>
            </p:cNvPr>
            <p:cNvGrpSpPr/>
            <p:nvPr/>
          </p:nvGrpSpPr>
          <p:grpSpPr>
            <a:xfrm>
              <a:off x="10566257" y="2908067"/>
              <a:ext cx="469375" cy="469375"/>
              <a:chOff x="6896139" y="2720254"/>
              <a:chExt cx="469375" cy="469375"/>
            </a:xfrm>
          </p:grpSpPr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xmlns="" id="{DFDAEA6A-8C80-0311-2F1C-FAA8B63E546C}"/>
                  </a:ext>
                </a:extLst>
              </p:cNvPr>
              <p:cNvSpPr/>
              <p:nvPr/>
            </p:nvSpPr>
            <p:spPr>
              <a:xfrm>
                <a:off x="6896139" y="2720254"/>
                <a:ext cx="469375" cy="46937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B12A1FA5-0868-5A93-F5C1-28CF2511E71F}"/>
                  </a:ext>
                </a:extLst>
              </p:cNvPr>
              <p:cNvSpPr txBox="1"/>
              <p:nvPr/>
            </p:nvSpPr>
            <p:spPr>
              <a:xfrm>
                <a:off x="6911054" y="2824136"/>
                <a:ext cx="4395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100" dirty="0">
                    <a:solidFill>
                      <a:schemeClr val="tx1">
                        <a:alpha val="4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1100" dirty="0">
                  <a:solidFill>
                    <a:schemeClr val="tx1">
                      <a:alpha val="4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xmlns="" id="{8F9922D5-D7A0-008C-AC5A-C78DAFA88EE4}"/>
                </a:ext>
              </a:extLst>
            </p:cNvPr>
            <p:cNvGrpSpPr/>
            <p:nvPr/>
          </p:nvGrpSpPr>
          <p:grpSpPr>
            <a:xfrm>
              <a:off x="11124825" y="2908067"/>
              <a:ext cx="469375" cy="469375"/>
              <a:chOff x="7468907" y="2720254"/>
              <a:chExt cx="469375" cy="469375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xmlns="" id="{7276FAED-D361-560B-B433-DB4F17896A57}"/>
                  </a:ext>
                </a:extLst>
              </p:cNvPr>
              <p:cNvSpPr/>
              <p:nvPr/>
            </p:nvSpPr>
            <p:spPr>
              <a:xfrm>
                <a:off x="7468907" y="2720254"/>
                <a:ext cx="469375" cy="46937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6CA61D3-0F02-B136-6E8A-DC8BF2A5EBAA}"/>
                  </a:ext>
                </a:extLst>
              </p:cNvPr>
              <p:cNvSpPr txBox="1"/>
              <p:nvPr/>
            </p:nvSpPr>
            <p:spPr>
              <a:xfrm>
                <a:off x="7483822" y="2824136"/>
                <a:ext cx="4395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100" dirty="0">
                    <a:solidFill>
                      <a:schemeClr val="tx1">
                        <a:alpha val="40000"/>
                      </a:schemeClr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AIW</a:t>
                </a:r>
                <a:endParaRPr kumimoji="1" lang="ko-KR" altLang="en-US" sz="1100" dirty="0">
                  <a:solidFill>
                    <a:schemeClr val="tx1">
                      <a:alpha val="40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  <p:sp>
        <p:nvSpPr>
          <p:cNvPr id="56" name="오른쪽 화살표[R] 55">
            <a:extLst>
              <a:ext uri="{FF2B5EF4-FFF2-40B4-BE49-F238E27FC236}">
                <a16:creationId xmlns:a16="http://schemas.microsoft.com/office/drawing/2014/main" xmlns="" id="{1AB22A84-5E22-F8B9-8450-E8EC5BE78619}"/>
              </a:ext>
            </a:extLst>
          </p:cNvPr>
          <p:cNvSpPr/>
          <p:nvPr/>
        </p:nvSpPr>
        <p:spPr>
          <a:xfrm>
            <a:off x="9100406" y="2857765"/>
            <a:ext cx="1334998" cy="190155"/>
          </a:xfrm>
          <a:prstGeom prst="rightArrow">
            <a:avLst/>
          </a:prstGeom>
          <a:gradFill flip="none" rotWithShape="1">
            <a:gsLst>
              <a:gs pos="100000">
                <a:srgbClr val="404453"/>
              </a:gs>
              <a:gs pos="0">
                <a:srgbClr val="40445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991CFAA-21A3-AC4B-C240-6C0D9E3B8B26}"/>
              </a:ext>
            </a:extLst>
          </p:cNvPr>
          <p:cNvSpPr txBox="1"/>
          <p:nvPr/>
        </p:nvSpPr>
        <p:spPr>
          <a:xfrm>
            <a:off x="6953354" y="3436778"/>
            <a:ext cx="46408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AIW tokens can be sold for various currencies such as KRW and USDT.</a:t>
            </a:r>
            <a:endParaRPr lang="en-US" altLang="ko-KR" sz="11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448D7AE2-AE00-7961-A7C1-9503689416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3218" y="2668367"/>
            <a:ext cx="469375" cy="530097"/>
          </a:xfrm>
          <a:custGeom>
            <a:avLst/>
            <a:gdLst>
              <a:gd name="connsiteX0" fmla="*/ 0 w 808731"/>
              <a:gd name="connsiteY0" fmla="*/ 0 h 1117894"/>
              <a:gd name="connsiteX1" fmla="*/ 808731 w 808731"/>
              <a:gd name="connsiteY1" fmla="*/ 0 h 1117894"/>
              <a:gd name="connsiteX2" fmla="*/ 808731 w 808731"/>
              <a:gd name="connsiteY2" fmla="*/ 896583 h 1117894"/>
              <a:gd name="connsiteX3" fmla="*/ 697140 w 808731"/>
              <a:gd name="connsiteY3" fmla="*/ 988654 h 1117894"/>
              <a:gd name="connsiteX4" fmla="*/ 274036 w 808731"/>
              <a:gd name="connsiteY4" fmla="*/ 1117894 h 1117894"/>
              <a:gd name="connsiteX5" fmla="*/ 121526 w 808731"/>
              <a:gd name="connsiteY5" fmla="*/ 1102520 h 1117894"/>
              <a:gd name="connsiteX6" fmla="*/ 0 w 808731"/>
              <a:gd name="connsiteY6" fmla="*/ 1064796 h 111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731" h="1117894">
                <a:moveTo>
                  <a:pt x="0" y="0"/>
                </a:moveTo>
                <a:lnTo>
                  <a:pt x="808731" y="0"/>
                </a:lnTo>
                <a:lnTo>
                  <a:pt x="808731" y="896583"/>
                </a:lnTo>
                <a:lnTo>
                  <a:pt x="697140" y="988654"/>
                </a:lnTo>
                <a:cubicBezTo>
                  <a:pt x="576362" y="1070250"/>
                  <a:pt x="430763" y="1117894"/>
                  <a:pt x="274036" y="1117894"/>
                </a:cubicBezTo>
                <a:cubicBezTo>
                  <a:pt x="221794" y="1117894"/>
                  <a:pt x="170788" y="1112600"/>
                  <a:pt x="121526" y="1102520"/>
                </a:cubicBezTo>
                <a:lnTo>
                  <a:pt x="0" y="1064796"/>
                </a:lnTo>
                <a:close/>
              </a:path>
            </a:pathLst>
          </a:cu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xmlns="" id="{C5C9C670-4FB6-0115-7466-929F32356524}"/>
              </a:ext>
            </a:extLst>
          </p:cNvPr>
          <p:cNvGrpSpPr/>
          <p:nvPr/>
        </p:nvGrpSpPr>
        <p:grpSpPr>
          <a:xfrm>
            <a:off x="10511097" y="2687000"/>
            <a:ext cx="1083103" cy="493776"/>
            <a:chOff x="10458315" y="2891154"/>
            <a:chExt cx="1083103" cy="493776"/>
          </a:xfrm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xmlns="" id="{0C2FDDE4-06BA-6226-BC89-E9DB3269C12B}"/>
                </a:ext>
              </a:extLst>
            </p:cNvPr>
            <p:cNvGrpSpPr/>
            <p:nvPr/>
          </p:nvGrpSpPr>
          <p:grpSpPr>
            <a:xfrm>
              <a:off x="10458315" y="2891154"/>
              <a:ext cx="493776" cy="493776"/>
              <a:chOff x="7156815" y="1855082"/>
              <a:chExt cx="493776" cy="493776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xmlns="" id="{235A8502-914D-A5B4-2950-5D83EEEEB9AA}"/>
                  </a:ext>
                </a:extLst>
              </p:cNvPr>
              <p:cNvSpPr/>
              <p:nvPr/>
            </p:nvSpPr>
            <p:spPr>
              <a:xfrm>
                <a:off x="7156815" y="1855082"/>
                <a:ext cx="493776" cy="49377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4044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C7D2D15-DABA-5D0C-DADA-B1E575BCB252}"/>
                  </a:ext>
                </a:extLst>
              </p:cNvPr>
              <p:cNvSpPr txBox="1"/>
              <p:nvPr/>
            </p:nvSpPr>
            <p:spPr>
              <a:xfrm>
                <a:off x="7167100" y="1978860"/>
                <a:ext cx="4732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000" b="1" dirty="0">
                    <a:solidFill>
                      <a:srgbClr val="33B1D6"/>
                    </a:solidFill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KRW</a:t>
                </a:r>
                <a:endParaRPr kumimoji="1" lang="ko-KR" altLang="en-US" sz="1000" b="1" dirty="0">
                  <a:solidFill>
                    <a:srgbClr val="33B1D6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xmlns="" id="{928ADD7A-302F-F604-6346-3FECD73531D7}"/>
                </a:ext>
              </a:extLst>
            </p:cNvPr>
            <p:cNvGrpSpPr/>
            <p:nvPr/>
          </p:nvGrpSpPr>
          <p:grpSpPr>
            <a:xfrm>
              <a:off x="11020121" y="2891154"/>
              <a:ext cx="521297" cy="493776"/>
              <a:chOff x="7856287" y="1855082"/>
              <a:chExt cx="521297" cy="493776"/>
            </a:xfrm>
          </p:grpSpPr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xmlns="" id="{99E9D6C3-D213-F740-70AF-8AEEE19F538E}"/>
                  </a:ext>
                </a:extLst>
              </p:cNvPr>
              <p:cNvSpPr/>
              <p:nvPr/>
            </p:nvSpPr>
            <p:spPr>
              <a:xfrm>
                <a:off x="7863951" y="1855082"/>
                <a:ext cx="493776" cy="49377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4044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95E46C2A-E2F6-6ACC-90FB-BD61EC243280}"/>
                  </a:ext>
                </a:extLst>
              </p:cNvPr>
              <p:cNvSpPr txBox="1"/>
              <p:nvPr/>
            </p:nvSpPr>
            <p:spPr>
              <a:xfrm>
                <a:off x="7856287" y="1978860"/>
                <a:ext cx="52129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000" b="1" dirty="0">
                    <a:solidFill>
                      <a:srgbClr val="33B1D6"/>
                    </a:solidFill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USDT</a:t>
                </a:r>
                <a:endParaRPr kumimoji="1" lang="ko-KR" altLang="en-US" sz="1000" b="1" dirty="0">
                  <a:solidFill>
                    <a:srgbClr val="33B1D6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30B2ABE-1B46-6B61-DA57-A9BC3821EFF1}"/>
              </a:ext>
            </a:extLst>
          </p:cNvPr>
          <p:cNvSpPr txBox="1"/>
          <p:nvPr/>
        </p:nvSpPr>
        <p:spPr>
          <a:xfrm>
            <a:off x="6953354" y="4280307"/>
            <a:ext cx="46408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10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The price of AIW tokens is expected to fluctuate based on the value of invested companies and A.I RICOO DAO LABS' investment portfolio.</a:t>
            </a:r>
            <a:endParaRPr lang="ko-KR" altLang="ko-KR" dirty="0"/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xmlns="" id="{70205104-573D-786F-0C60-CBC9B2C693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178" r="18354"/>
          <a:stretch>
            <a:fillRect/>
          </a:stretch>
        </p:blipFill>
        <p:spPr>
          <a:xfrm>
            <a:off x="5069941" y="1420414"/>
            <a:ext cx="1473959" cy="1232251"/>
          </a:xfrm>
          <a:custGeom>
            <a:avLst/>
            <a:gdLst>
              <a:gd name="connsiteX0" fmla="*/ 0 w 1581114"/>
              <a:gd name="connsiteY0" fmla="*/ 0 h 1360222"/>
              <a:gd name="connsiteX1" fmla="*/ 1513478 w 1581114"/>
              <a:gd name="connsiteY1" fmla="*/ 0 h 1360222"/>
              <a:gd name="connsiteX2" fmla="*/ 1581114 w 1581114"/>
              <a:gd name="connsiteY2" fmla="*/ 67636 h 1360222"/>
              <a:gd name="connsiteX3" fmla="*/ 1581114 w 1581114"/>
              <a:gd name="connsiteY3" fmla="*/ 1360222 h 1360222"/>
              <a:gd name="connsiteX4" fmla="*/ 0 w 1581114"/>
              <a:gd name="connsiteY4" fmla="*/ 1360222 h 136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14" h="1360222">
                <a:moveTo>
                  <a:pt x="0" y="0"/>
                </a:moveTo>
                <a:lnTo>
                  <a:pt x="1513478" y="0"/>
                </a:lnTo>
                <a:cubicBezTo>
                  <a:pt x="1550832" y="0"/>
                  <a:pt x="1581114" y="30282"/>
                  <a:pt x="1581114" y="67636"/>
                </a:cubicBezTo>
                <a:lnTo>
                  <a:pt x="1581114" y="1360222"/>
                </a:lnTo>
                <a:lnTo>
                  <a:pt x="0" y="1360222"/>
                </a:lnTo>
                <a:close/>
              </a:path>
            </a:pathLst>
          </a:cu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xmlns="" id="{1A9620C9-4791-F8E9-772C-76B920D473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05" t="51231" r="44168" b="8651"/>
          <a:stretch/>
        </p:blipFill>
        <p:spPr>
          <a:xfrm>
            <a:off x="4700910" y="1420414"/>
            <a:ext cx="260293" cy="241133"/>
          </a:xfrm>
          <a:custGeom>
            <a:avLst/>
            <a:gdLst>
              <a:gd name="connsiteX0" fmla="*/ 0 w 1581114"/>
              <a:gd name="connsiteY0" fmla="*/ 0 h 1360222"/>
              <a:gd name="connsiteX1" fmla="*/ 1513478 w 1581114"/>
              <a:gd name="connsiteY1" fmla="*/ 0 h 1360222"/>
              <a:gd name="connsiteX2" fmla="*/ 1581114 w 1581114"/>
              <a:gd name="connsiteY2" fmla="*/ 67636 h 1360222"/>
              <a:gd name="connsiteX3" fmla="*/ 1581114 w 1581114"/>
              <a:gd name="connsiteY3" fmla="*/ 1360222 h 1360222"/>
              <a:gd name="connsiteX4" fmla="*/ 0 w 1581114"/>
              <a:gd name="connsiteY4" fmla="*/ 1360222 h 136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14" h="1360222">
                <a:moveTo>
                  <a:pt x="0" y="0"/>
                </a:moveTo>
                <a:lnTo>
                  <a:pt x="1513478" y="0"/>
                </a:lnTo>
                <a:cubicBezTo>
                  <a:pt x="1550832" y="0"/>
                  <a:pt x="1581114" y="30282"/>
                  <a:pt x="1581114" y="67636"/>
                </a:cubicBezTo>
                <a:lnTo>
                  <a:pt x="1581114" y="1360222"/>
                </a:lnTo>
                <a:lnTo>
                  <a:pt x="0" y="1360222"/>
                </a:lnTo>
                <a:close/>
              </a:path>
            </a:pathLst>
          </a:custGeom>
        </p:spPr>
      </p:pic>
      <p:grpSp>
        <p:nvGrpSpPr>
          <p:cNvPr id="82" name="그룹 81">
            <a:extLst>
              <a:ext uri="{FF2B5EF4-FFF2-40B4-BE49-F238E27FC236}">
                <a16:creationId xmlns:a16="http://schemas.microsoft.com/office/drawing/2014/main" xmlns="" id="{05DE0981-1568-347D-9B48-4EDE56A96FEE}"/>
              </a:ext>
            </a:extLst>
          </p:cNvPr>
          <p:cNvGrpSpPr/>
          <p:nvPr/>
        </p:nvGrpSpPr>
        <p:grpSpPr>
          <a:xfrm>
            <a:off x="741689" y="4430969"/>
            <a:ext cx="5659110" cy="461665"/>
            <a:chOff x="741082" y="2843557"/>
            <a:chExt cx="5659110" cy="461665"/>
          </a:xfrm>
        </p:grpSpPr>
        <p:sp>
          <p:nvSpPr>
            <p:cNvPr id="83" name="모서리가 둥근 직사각형 82">
              <a:extLst>
                <a:ext uri="{FF2B5EF4-FFF2-40B4-BE49-F238E27FC236}">
                  <a16:creationId xmlns:a16="http://schemas.microsoft.com/office/drawing/2014/main" xmlns="" id="{C679F26B-D9D7-04A5-9F68-54C00B49F12C}"/>
                </a:ext>
              </a:extLst>
            </p:cNvPr>
            <p:cNvSpPr/>
            <p:nvPr/>
          </p:nvSpPr>
          <p:spPr>
            <a:xfrm>
              <a:off x="741082" y="2893097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3EA1FB1-0BB8-AEE9-1E68-C473DE85529C}"/>
                </a:ext>
              </a:extLst>
            </p:cNvPr>
            <p:cNvSpPr txBox="1"/>
            <p:nvPr/>
          </p:nvSpPr>
          <p:spPr>
            <a:xfrm>
              <a:off x="1088633" y="2843557"/>
              <a:ext cx="5311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Expecting increased demand for coins through Voting Power strategy in corporate investments</a:t>
              </a:r>
              <a:endParaRPr lang="en-US" altLang="ko-KR" sz="1200" dirty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4AE38AA6-41E0-F48E-1C1E-9061C4DA1B86}"/>
                </a:ext>
              </a:extLst>
            </p:cNvPr>
            <p:cNvSpPr txBox="1"/>
            <p:nvPr/>
          </p:nvSpPr>
          <p:spPr>
            <a:xfrm>
              <a:off x="852701" y="2934087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5.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1A543DEE-6F60-E145-BCA8-95AD702D8642}"/>
              </a:ext>
            </a:extLst>
          </p:cNvPr>
          <p:cNvGrpSpPr/>
          <p:nvPr/>
        </p:nvGrpSpPr>
        <p:grpSpPr>
          <a:xfrm>
            <a:off x="741689" y="4919110"/>
            <a:ext cx="5912608" cy="461665"/>
            <a:chOff x="741082" y="3391400"/>
            <a:chExt cx="5912608" cy="461665"/>
          </a:xfrm>
        </p:grpSpPr>
        <p:sp>
          <p:nvSpPr>
            <p:cNvPr id="87" name="모서리가 둥근 직사각형 86">
              <a:extLst>
                <a:ext uri="{FF2B5EF4-FFF2-40B4-BE49-F238E27FC236}">
                  <a16:creationId xmlns:a16="http://schemas.microsoft.com/office/drawing/2014/main" xmlns="" id="{47E28E2E-161D-2724-AD48-27FDF0BBBC74}"/>
                </a:ext>
              </a:extLst>
            </p:cNvPr>
            <p:cNvSpPr/>
            <p:nvPr/>
          </p:nvSpPr>
          <p:spPr>
            <a:xfrm>
              <a:off x="741082" y="3440940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E9D5CD39-4C2C-FFA3-D2FF-6A469AD22E28}"/>
                </a:ext>
              </a:extLst>
            </p:cNvPr>
            <p:cNvSpPr txBox="1"/>
            <p:nvPr/>
          </p:nvSpPr>
          <p:spPr>
            <a:xfrm>
              <a:off x="1088634" y="3391400"/>
              <a:ext cx="55650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Using coins as a payment method for platform-provided information and services</a:t>
              </a:r>
              <a:endParaRPr lang="en-US" altLang="ko-KR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3F83B2E2-8E20-C916-9EEC-C85CEA192CE4}"/>
                </a:ext>
              </a:extLst>
            </p:cNvPr>
            <p:cNvSpPr txBox="1"/>
            <p:nvPr/>
          </p:nvSpPr>
          <p:spPr>
            <a:xfrm>
              <a:off x="852701" y="3481930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6.</a:t>
              </a: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xmlns="" id="{D8C06627-0770-3A5E-557B-001F373D72E4}"/>
              </a:ext>
            </a:extLst>
          </p:cNvPr>
          <p:cNvGrpSpPr/>
          <p:nvPr/>
        </p:nvGrpSpPr>
        <p:grpSpPr>
          <a:xfrm>
            <a:off x="741689" y="5456791"/>
            <a:ext cx="6501083" cy="358978"/>
            <a:chOff x="741082" y="3988783"/>
            <a:chExt cx="6501083" cy="358978"/>
          </a:xfrm>
        </p:grpSpPr>
        <p:sp>
          <p:nvSpPr>
            <p:cNvPr id="91" name="모서리가 둥근 직사각형 90">
              <a:extLst>
                <a:ext uri="{FF2B5EF4-FFF2-40B4-BE49-F238E27FC236}">
                  <a16:creationId xmlns:a16="http://schemas.microsoft.com/office/drawing/2014/main" xmlns="" id="{3A4F29FB-C78A-B6D6-6129-F275739F8BDA}"/>
                </a:ext>
              </a:extLst>
            </p:cNvPr>
            <p:cNvSpPr/>
            <p:nvPr/>
          </p:nvSpPr>
          <p:spPr>
            <a:xfrm>
              <a:off x="741082" y="3988783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5CB2A81E-B98A-828E-457C-CF075458A983}"/>
                </a:ext>
              </a:extLst>
            </p:cNvPr>
            <p:cNvSpPr txBox="1"/>
            <p:nvPr/>
          </p:nvSpPr>
          <p:spPr>
            <a:xfrm>
              <a:off x="1088634" y="4020720"/>
              <a:ext cx="6153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Encouraging increased coin demand through diverse investment portfolios</a:t>
              </a:r>
              <a:endParaRPr lang="en-US" altLang="ko-KR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9099E7F9-8A08-34BA-2197-5D458D884435}"/>
                </a:ext>
              </a:extLst>
            </p:cNvPr>
            <p:cNvSpPr txBox="1"/>
            <p:nvPr/>
          </p:nvSpPr>
          <p:spPr>
            <a:xfrm>
              <a:off x="852701" y="4029773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7.</a:t>
              </a: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xmlns="" id="{89D1A0F5-C30D-9402-59FE-C41135CA973B}"/>
              </a:ext>
            </a:extLst>
          </p:cNvPr>
          <p:cNvGrpSpPr/>
          <p:nvPr/>
        </p:nvGrpSpPr>
        <p:grpSpPr>
          <a:xfrm>
            <a:off x="741689" y="5904446"/>
            <a:ext cx="5582964" cy="646331"/>
            <a:chOff x="741082" y="4496139"/>
            <a:chExt cx="5582964" cy="646331"/>
          </a:xfrm>
        </p:grpSpPr>
        <p:sp>
          <p:nvSpPr>
            <p:cNvPr id="95" name="모서리가 둥근 직사각형 94">
              <a:extLst>
                <a:ext uri="{FF2B5EF4-FFF2-40B4-BE49-F238E27FC236}">
                  <a16:creationId xmlns:a16="http://schemas.microsoft.com/office/drawing/2014/main" xmlns="" id="{D9BD8D26-CC5F-1394-48DF-AA21AB34D1D2}"/>
                </a:ext>
              </a:extLst>
            </p:cNvPr>
            <p:cNvSpPr/>
            <p:nvPr/>
          </p:nvSpPr>
          <p:spPr>
            <a:xfrm>
              <a:off x="741082" y="4536626"/>
              <a:ext cx="5582964" cy="358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D0B677FF-DF1F-1022-AB1F-5DA451662E3D}"/>
                </a:ext>
              </a:extLst>
            </p:cNvPr>
            <p:cNvSpPr txBox="1"/>
            <p:nvPr/>
          </p:nvSpPr>
          <p:spPr>
            <a:xfrm>
              <a:off x="1088633" y="4496139"/>
              <a:ext cx="5235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04453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altLang="ko-KR" dirty="0" smtClean="0"/>
                <a:t>Ensuring investment liquidity by developing financial products based on coin value conversion and listing on multiple international exchanges</a:t>
              </a:r>
            </a:p>
            <a:p>
              <a:endParaRPr lang="en-US" altLang="ko-KR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D61092E9-49D5-B1B6-27B1-859C80C54988}"/>
                </a:ext>
              </a:extLst>
            </p:cNvPr>
            <p:cNvSpPr txBox="1"/>
            <p:nvPr/>
          </p:nvSpPr>
          <p:spPr>
            <a:xfrm>
              <a:off x="852701" y="4577616"/>
              <a:ext cx="3454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8183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스케치, 그림, 라인 아트, 예술이(가) 표시된 사진&#10;&#10;자동 생성된 설명">
            <a:extLst>
              <a:ext uri="{FF2B5EF4-FFF2-40B4-BE49-F238E27FC236}">
                <a16:creationId xmlns:a16="http://schemas.microsoft.com/office/drawing/2014/main" xmlns="" id="{6D4BFE4D-24C5-CB7E-E2E3-685036D09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t="19648" b="35979"/>
          <a:stretch/>
        </p:blipFill>
        <p:spPr>
          <a:xfrm>
            <a:off x="0" y="2409569"/>
            <a:ext cx="12192000" cy="44484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13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Detailed Organizational R&amp;R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28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A.I RICOO collaborates with multiple companies to pursue active investment activities.</a:t>
            </a:r>
            <a:endParaRPr lang="en-US" altLang="ko-KR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xmlns="" id="{5FC885C2-DD68-B3F4-DA3B-26B886E99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8284961"/>
              </p:ext>
            </p:extLst>
          </p:nvPr>
        </p:nvGraphicFramePr>
        <p:xfrm>
          <a:off x="749759" y="1435647"/>
          <a:ext cx="10692483" cy="4385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1239228640"/>
                    </a:ext>
                  </a:extLst>
                </a:gridCol>
                <a:gridCol w="2985571">
                  <a:extLst>
                    <a:ext uri="{9D8B030D-6E8A-4147-A177-3AD203B41FA5}">
                      <a16:colId xmlns:a16="http://schemas.microsoft.com/office/drawing/2014/main" xmlns="" val="3131004021"/>
                    </a:ext>
                  </a:extLst>
                </a:gridCol>
                <a:gridCol w="7046512">
                  <a:extLst>
                    <a:ext uri="{9D8B030D-6E8A-4147-A177-3AD203B41FA5}">
                      <a16:colId xmlns:a16="http://schemas.microsoft.com/office/drawing/2014/main" xmlns="" val="810749724"/>
                    </a:ext>
                  </a:extLst>
                </a:gridCol>
              </a:tblGrid>
              <a:tr h="4818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 smtClean="0">
                          <a:solidFill>
                            <a:schemeClr val="bg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No</a:t>
                      </a:r>
                      <a:endParaRPr lang="ko-KR" altLang="en-US" sz="1300" b="0" i="0" dirty="0">
                        <a:solidFill>
                          <a:schemeClr val="bg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kern="1200" dirty="0" smtClean="0">
                          <a:solidFill>
                            <a:schemeClr val="bg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Company name</a:t>
                      </a:r>
                      <a:endParaRPr lang="en-US" altLang="ko-KR" sz="1300" b="0" i="0" u="none" kern="1200" dirty="0">
                        <a:solidFill>
                          <a:schemeClr val="bg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kern="1200" dirty="0">
                          <a:solidFill>
                            <a:schemeClr val="bg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Role and Responsibility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9627307"/>
                  </a:ext>
                </a:extLst>
              </a:tr>
              <a:tr h="639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1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A.I RICCO DAO PLATFORM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l" latinLnBrk="1"/>
                      <a:r>
                        <a:rPr lang="en-US" sz="1400" dirty="0" smtClean="0"/>
                        <a:t>AI development, big data business, and </a:t>
                      </a:r>
                      <a:r>
                        <a:rPr lang="en-US" sz="1400" dirty="0" err="1" smtClean="0"/>
                        <a:t>blockchain</a:t>
                      </a:r>
                      <a:r>
                        <a:rPr lang="en-US" sz="1400" dirty="0" smtClean="0"/>
                        <a:t> development for listed companies.</a:t>
                      </a:r>
                      <a:endParaRPr lang="ko-KR" altLang="en-US" sz="1300" b="0" i="0" dirty="0"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9324649"/>
                  </a:ext>
                </a:extLst>
              </a:tr>
              <a:tr h="639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2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kern="1200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A.I RICCO</a:t>
                      </a:r>
                      <a:r>
                        <a:rPr lang="ko-KR" altLang="en-US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 </a:t>
                      </a:r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SOFT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l" latinLnBrk="1"/>
                      <a:r>
                        <a:rPr lang="en-US" altLang="ko-KR" sz="1300" b="0" i="0" u="none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IT company specializing in AI development, big data business, and </a:t>
                      </a:r>
                      <a:r>
                        <a:rPr lang="en-US" altLang="ko-KR" sz="1300" b="0" i="0" u="none" dirty="0" err="1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blockchain</a:t>
                      </a:r>
                      <a:r>
                        <a:rPr lang="en-US" altLang="ko-KR" sz="1300" b="0" i="0" u="none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development for listed companies.</a:t>
                      </a:r>
                      <a:endParaRPr lang="en-US" altLang="ko-KR" sz="1300" b="0" i="0" u="none" dirty="0">
                        <a:solidFill>
                          <a:schemeClr val="tx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2026373"/>
                  </a:ext>
                </a:extLst>
              </a:tr>
              <a:tr h="661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3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AIW M&amp;A INVESTMENT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l" latinLnBrk="1"/>
                      <a:r>
                        <a:rPr lang="en-US" altLang="ko-KR" sz="1300" b="0" i="0" u="none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Direct/indirect investment operations, corporate analysis, tax/accounting management, and investor relations.</a:t>
                      </a:r>
                      <a:endParaRPr lang="en-US" altLang="ko-KR" sz="1300" b="0" i="0" u="none" dirty="0">
                        <a:solidFill>
                          <a:schemeClr val="tx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6309258"/>
                  </a:ext>
                </a:extLst>
              </a:tr>
              <a:tr h="639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4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kern="1200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A.I RICCO</a:t>
                      </a:r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 BRIDGE VENTURES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marR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i="0" u="none" kern="1200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VC-listed company acquisitions, government policy funding, institutional investment fundraising, and fund structuring and operation.</a:t>
                      </a:r>
                      <a:endParaRPr lang="en-US" altLang="ko-KR" sz="1300" b="0" i="0" u="none" kern="1200" dirty="0">
                        <a:solidFill>
                          <a:schemeClr val="tx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1592906"/>
                  </a:ext>
                </a:extLst>
              </a:tr>
              <a:tr h="639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5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kern="1200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A.I RICCO</a:t>
                      </a:r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 CAPITAL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l" latinLnBrk="1"/>
                      <a:r>
                        <a:rPr lang="en-US" altLang="ko-KR" sz="1300" b="0" i="0" u="none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Secondary financial institution acquisitions, stock/coin/real estate collateral lending, and third-party loans.</a:t>
                      </a:r>
                      <a:endParaRPr lang="en-US" altLang="ko-KR" sz="1300" b="0" i="0" u="none" dirty="0">
                        <a:solidFill>
                          <a:schemeClr val="tx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3490962"/>
                  </a:ext>
                </a:extLst>
              </a:tr>
              <a:tr h="639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dirty="0"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6</a:t>
                      </a:r>
                      <a:endParaRPr lang="ko-KR" altLang="en-US" sz="1300" b="0" i="0" dirty="0"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i="0" u="none" kern="1200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A.I RICCO</a:t>
                      </a:r>
                      <a:r>
                        <a:rPr lang="en-US" altLang="ko-KR" sz="1300" b="0" i="0" u="none" dirty="0">
                          <a:solidFill>
                            <a:schemeClr val="tx1"/>
                          </a:solidFill>
                          <a:latin typeface="Pretendard Medium" panose="02000503000000020004" pitchFamily="2" charset="-127"/>
                          <a:ea typeface="Pretendard Medium" panose="02000503000000020004" pitchFamily="2" charset="-127"/>
                          <a:cs typeface="Pretendard Medium" panose="02000503000000020004" pitchFamily="2" charset="-127"/>
                        </a:rPr>
                        <a:t> ARTBLOCK</a:t>
                      </a:r>
                      <a:endParaRPr lang="ko-KR" altLang="en-US" sz="1300" b="0" i="0" u="none" dirty="0">
                        <a:solidFill>
                          <a:schemeClr val="tx1"/>
                        </a:solidFill>
                        <a:latin typeface="Pretendard Medium" panose="02000503000000020004" pitchFamily="2" charset="-127"/>
                        <a:ea typeface="Pretendard Medium" panose="02000503000000020004" pitchFamily="2" charset="-127"/>
                        <a:cs typeface="Pretendard Medium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D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l" latinLnBrk="1"/>
                      <a:r>
                        <a:rPr lang="en-US" altLang="ko-KR" sz="1300" b="0" i="0" u="none" kern="1200" dirty="0" smtClean="0">
                          <a:solidFill>
                            <a:schemeClr val="tx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Acquisitions of entertainment companies, movie companies, and auction houses. Development of an art auction platform, and investments in fine arts, music, and film production.</a:t>
                      </a:r>
                      <a:endParaRPr lang="en-US" altLang="ko-KR" sz="1300" b="0" i="0" u="none" kern="1200" dirty="0">
                        <a:solidFill>
                          <a:schemeClr val="tx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8D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1572860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34D8CF6-2ED3-8AB7-C815-8EEC8F806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151">
            <a:off x="9400878" y="5129377"/>
            <a:ext cx="3167105" cy="1399208"/>
          </a:xfrm>
          <a:prstGeom prst="rect">
            <a:avLst/>
          </a:prstGeom>
        </p:spPr>
      </p:pic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xmlns="" id="{59EF967E-8F6A-281A-B112-960C55A52E94}"/>
              </a:ext>
            </a:extLst>
          </p:cNvPr>
          <p:cNvCxnSpPr>
            <a:cxnSpLocks/>
          </p:cNvCxnSpPr>
          <p:nvPr/>
        </p:nvCxnSpPr>
        <p:spPr>
          <a:xfrm>
            <a:off x="10593464" y="5774500"/>
            <a:ext cx="848777" cy="0"/>
          </a:xfrm>
          <a:prstGeom prst="line">
            <a:avLst/>
          </a:prstGeom>
          <a:ln w="12700">
            <a:solidFill>
              <a:srgbClr val="368D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861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14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OUR MEMBERS</a:t>
            </a:r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xmlns="" id="{2A38A2A7-1B14-6374-0A4F-1ADA8A9C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7798458"/>
              </p:ext>
            </p:extLst>
          </p:nvPr>
        </p:nvGraphicFramePr>
        <p:xfrm>
          <a:off x="938337" y="1139714"/>
          <a:ext cx="10262920" cy="504818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71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85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947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Name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Position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Major Career Experience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0369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Peter, KIM</a:t>
                      </a:r>
                      <a:endParaRPr lang="ko-KR" sz="1300" kern="100" dirty="0"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CEO</a:t>
                      </a:r>
                      <a:endParaRPr lang="ko-KR" sz="1300" kern="100" dirty="0"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INHA University, Master's degree in Business Administration from FUDAN University (Shanghai)</a:t>
                      </a:r>
                      <a:endParaRPr lang="en-US" altLang="ko-KR" sz="1300" b="0" kern="100" spc="0" baseline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76213" marR="0" lvl="0" indent="-176213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Head of New Business Team at Arion Technology</a:t>
                      </a:r>
                      <a:endParaRPr lang="en-US" altLang="ko-KR" sz="1300" b="0" kern="100" spc="0" baseline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88900" marR="0" lvl="0" indent="-889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Investment Director at KIB Ventures</a:t>
                      </a:r>
                      <a:endParaRPr lang="en-US" altLang="ko-KR" sz="1300" b="0" kern="100" spc="0" baseline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88900" marR="0" lvl="0" indent="-889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Expert Advisor at the Korea Industry </a:t>
                      </a:r>
                      <a:r>
                        <a:rPr lang="en-US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Intelligentization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Association (KIIA)</a:t>
                      </a:r>
                      <a:endParaRPr lang="en-US" altLang="ko-KR" sz="1300" b="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2733082"/>
                  </a:ext>
                </a:extLst>
              </a:tr>
              <a:tr h="136499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Jayden, KIM</a:t>
                      </a:r>
                      <a:endParaRPr kumimoji="0" lang="ko-KR" altLang="ko-KR" sz="1300" b="0" i="0" u="none" strike="noStrike" kern="1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CIO</a:t>
                      </a:r>
                      <a:endParaRPr lang="ko-KR" altLang="ko-KR" sz="1300" kern="100" dirty="0"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Degree in Law from Chung-Ang University (Seoul)</a:t>
                      </a:r>
                      <a:r>
                        <a:rPr lang="ko-KR" altLang="en-US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           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Investment Director at KDB-Lonestar CRC</a:t>
                      </a:r>
                      <a:r>
                        <a:rPr lang="ko-KR" altLang="en-US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   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General Manager at BCEX Korea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Executive Director at UOD Group</a:t>
                      </a:r>
                      <a:endParaRPr lang="ko-KR" altLang="ko-KR" sz="130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3440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Andrei</a:t>
                      </a:r>
                    </a:p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Rusedi</a:t>
                      </a:r>
                      <a:endParaRPr kumimoji="0" lang="ko-KR" altLang="ko-KR" sz="1300" b="0" i="0" u="none" strike="noStrike" kern="1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CSO </a:t>
                      </a:r>
                      <a:endParaRPr lang="ko-KR" altLang="ko-KR" sz="1300" kern="100" dirty="0"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University of Technology Sydney</a:t>
                      </a:r>
                      <a:r>
                        <a:rPr lang="ko-KR" altLang="en-US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            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THE STAR Entertainment Group</a:t>
                      </a:r>
                      <a:r>
                        <a:rPr lang="en-US" altLang="ko-KR" sz="1300" baseline="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 CSO (</a:t>
                      </a:r>
                      <a:r>
                        <a:rPr lang="en-US" altLang="ko-KR" sz="1300" b="0" i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Australia</a:t>
                      </a:r>
                      <a:r>
                        <a:rPr lang="en-US" altLang="ko-KR" sz="1300" baseline="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)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9901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Joshua</a:t>
                      </a:r>
                    </a:p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Nelsen</a:t>
                      </a:r>
                      <a:endParaRPr kumimoji="0" lang="ko-KR" altLang="ko-KR" sz="1300" b="0" i="0" u="none" strike="noStrike" kern="1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CTO</a:t>
                      </a:r>
                      <a:endParaRPr lang="ko-KR" altLang="ko-KR" sz="1300" kern="100" dirty="0"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University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of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Utah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Salt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Lake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City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endParaRPr lang="en-US" altLang="ko-KR" sz="130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Dollar Tree</a:t>
                      </a:r>
                      <a:r>
                        <a:rPr lang="en-US" altLang="ko-KR" sz="1300" kern="1200" baseline="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networking manager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Holladay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UT 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(USA)</a:t>
                      </a: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Amazon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networking manager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Salt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Lake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City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UT </a:t>
                      </a:r>
                      <a:r>
                        <a:rPr lang="en-US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(USA)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397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4789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15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OUR </a:t>
            </a:r>
            <a:r>
              <a:rPr lang="en-US" altLang="ko-KR" dirty="0" smtClean="0"/>
              <a:t>MEMBERS</a:t>
            </a:r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xmlns="" id="{2A38A2A7-1B14-6374-0A4F-1ADA8A9C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0405862"/>
              </p:ext>
            </p:extLst>
          </p:nvPr>
        </p:nvGraphicFramePr>
        <p:xfrm>
          <a:off x="938337" y="1139714"/>
          <a:ext cx="10262920" cy="471697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71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85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287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Name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Position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400" kern="100" dirty="0" smtClean="0">
                          <a:solidFill>
                            <a:schemeClr val="lt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Major Career Experience</a:t>
                      </a:r>
                      <a:endParaRPr lang="ko-KR" sz="1400" kern="100" dirty="0">
                        <a:solidFill>
                          <a:schemeClr val="lt1"/>
                        </a:solidFill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6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65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Christina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Lee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Balsom</a:t>
                      </a:r>
                      <a:endParaRPr lang="ko-KR" altLang="ko-KR" sz="1300" b="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kern="100" dirty="0"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Consultant</a:t>
                      </a:r>
                      <a:endParaRPr lang="ko-KR" altLang="ko-KR" sz="1300" kern="100" dirty="0"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The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Evergreen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State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College</a:t>
                      </a:r>
                      <a:r>
                        <a:rPr lang="ko-KR" altLang="ko-KR" sz="130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, </a:t>
                      </a:r>
                      <a:r>
                        <a:rPr lang="ko-KR" altLang="ko-KR" sz="130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Olympia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Material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Inspector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Associate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en-US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(USA)</a:t>
                      </a:r>
                      <a:endParaRPr lang="ko-KR" altLang="ko-KR" sz="1300" b="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Nacel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Open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Door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foundation</a:t>
                      </a:r>
                      <a:r>
                        <a:rPr lang="ko-KR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</a:t>
                      </a:r>
                      <a:r>
                        <a:rPr lang="ko-KR" altLang="ko-KR" sz="1300" b="0" kern="1200" dirty="0" err="1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director</a:t>
                      </a:r>
                      <a:r>
                        <a:rPr lang="en-US" altLang="ko-KR" sz="1300" b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(USA)</a:t>
                      </a:r>
                      <a:r>
                        <a:rPr lang="ko-KR" altLang="en-US" sz="1300" b="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</a:t>
                      </a:r>
                      <a:endParaRPr lang="en-US" altLang="ko-KR" sz="1300" b="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6813829"/>
                  </a:ext>
                </a:extLst>
              </a:tr>
              <a:tr h="104568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Dan</a:t>
                      </a:r>
                      <a:r>
                        <a:rPr lang="en-US" altLang="ko-KR" sz="1300" kern="100" baseline="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Ngoc</a:t>
                      </a:r>
                    </a:p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Diep</a:t>
                      </a:r>
                      <a:endParaRPr lang="ko-KR" sz="1300" kern="100" dirty="0"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altLang="ko-KR" sz="1300" kern="100" dirty="0"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Consultant</a:t>
                      </a:r>
                      <a:endParaRPr lang="ko-KR" sz="1300" kern="100" dirty="0"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Vietnam’s National Economics University</a:t>
                      </a:r>
                      <a:r>
                        <a:rPr lang="ko-KR" altLang="en-US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       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DAKAO CFO (</a:t>
                      </a:r>
                      <a:r>
                        <a:rPr lang="en-US" altLang="ko-KR" sz="1300" b="0" i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Vietnam</a:t>
                      </a: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2733082"/>
                  </a:ext>
                </a:extLst>
              </a:tr>
              <a:tr h="926205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Le Tiep</a:t>
                      </a:r>
                      <a:endParaRPr kumimoji="0" lang="ko-KR" altLang="ko-KR" sz="1300" b="0" i="0" u="none" strike="noStrike" kern="1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kern="100" dirty="0"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Consultant</a:t>
                      </a:r>
                      <a:endParaRPr lang="ko-KR" altLang="ko-KR" sz="1300" kern="100" dirty="0"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marR="0" lvl="0" indent="-15708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300" kern="12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The</a:t>
                      </a:r>
                      <a:r>
                        <a:rPr lang="en-US" altLang="ko-KR" sz="1300" kern="12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 Hague University (</a:t>
                      </a:r>
                      <a:r>
                        <a:rPr lang="en-US" altLang="ko-KR" sz="1300" b="0" i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Netherlands</a:t>
                      </a:r>
                      <a:r>
                        <a:rPr lang="en-US" altLang="ko-KR" sz="1300" kern="12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)</a:t>
                      </a:r>
                      <a:r>
                        <a:rPr lang="ko-KR" altLang="en-US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        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kern="100" spc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Anchor</a:t>
                      </a:r>
                      <a:r>
                        <a:rPr lang="en-US" altLang="ko-KR" sz="130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 equity partners financial manager (</a:t>
                      </a:r>
                      <a:r>
                        <a:rPr lang="en-US" altLang="ko-KR" sz="1300" b="0" i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Vietnam</a:t>
                      </a:r>
                      <a:r>
                        <a:rPr lang="en-US" altLang="ko-KR" sz="130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)</a:t>
                      </a:r>
                      <a:endParaRPr lang="en-US" altLang="ko-KR" sz="1300" kern="100" spc="0" dirty="0"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565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Le Hong</a:t>
                      </a:r>
                    </a:p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300" b="0" i="0" u="none" strike="noStrike" kern="1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Thai</a:t>
                      </a:r>
                      <a:endParaRPr kumimoji="0" lang="ko-KR" altLang="ko-KR" sz="1300" b="0" i="0" u="none" strike="noStrike" kern="1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kern="100" dirty="0"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Consultant</a:t>
                      </a:r>
                      <a:endParaRPr lang="ko-KR" altLang="ko-KR" sz="1300" kern="100" dirty="0">
                        <a:latin typeface="AppleSDGothicNeoUL00" panose="020B0600000101010101" charset="-127"/>
                        <a:ea typeface="AppleSDGothicNeoUL00" panose="020B0600000101010101" charset="-127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b="0" kern="100" spc="0" baseline="0" dirty="0"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pleSDGothicNeoUL00" panose="020B0600000101010101" charset="-127"/>
                          <a:ea typeface="AppleSDGothicNeoUL00" panose="020B0600000101010101" charset="-127"/>
                          <a:cs typeface="Times New Roman"/>
                        </a:rPr>
                        <a:t>Vietnam’s National Economics University</a:t>
                      </a:r>
                      <a:endParaRPr lang="en-US" altLang="ko-KR" sz="130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  <a:p>
                      <a:pPr marL="157080" lvl="0" indent="-1570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/>
                        <a:buChar char="•"/>
                        <a:defRPr/>
                      </a:pPr>
                      <a:r>
                        <a:rPr lang="en-US" altLang="ko-KR" sz="130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Chairman of CDC Vietnam Investment Development &amp; Technology JSC (</a:t>
                      </a:r>
                      <a:r>
                        <a:rPr lang="en-US" altLang="ko-KR" sz="1300" b="0" i="0" kern="1200" dirty="0">
                          <a:solidFill>
                            <a:schemeClr val="tx1"/>
                          </a:solidFill>
                          <a:effectLst/>
                          <a:latin typeface="AppleSDGothicNeoUL00" panose="020B0600000101010101" charset="-127"/>
                          <a:ea typeface="AppleSDGothicNeoUL00" panose="020B0600000101010101" charset="-127"/>
                          <a:cs typeface="+mn-cs"/>
                        </a:rPr>
                        <a:t>Vietnam</a:t>
                      </a:r>
                      <a:r>
                        <a:rPr lang="en-US" altLang="ko-KR" sz="1300" dirty="0">
                          <a:latin typeface="AppleSDGothicNeoUL00" panose="020B0600000101010101" charset="-127"/>
                          <a:ea typeface="AppleSDGothicNeoUL00" panose="020B0600000101010101" charset="-127"/>
                        </a:rPr>
                        <a:t>)</a:t>
                      </a:r>
                      <a:endParaRPr lang="en-US" altLang="ko-KR" sz="1300" kern="1200" dirty="0">
                        <a:solidFill>
                          <a:schemeClr val="tx1"/>
                        </a:solidFill>
                        <a:effectLst/>
                        <a:latin typeface="AppleSDGothicNeoUL00" panose="020B0600000101010101" charset="-127"/>
                        <a:ea typeface="AppleSDGothicNeoUL00" panose="020B0600000101010101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397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4069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54B8731-FF68-93AC-1B6E-FAE526FB50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9" name="그림 8" descr="화장실이(가) 표시된 사진&#10;&#10;중간 신뢰도로 자동 생성된 설명">
            <a:extLst>
              <a:ext uri="{FF2B5EF4-FFF2-40B4-BE49-F238E27FC236}">
                <a16:creationId xmlns:a16="http://schemas.microsoft.com/office/drawing/2014/main" xmlns="" id="{C81E8414-2847-3D0F-1CDE-D4616193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7" r="8122" b="8486"/>
          <a:stretch/>
        </p:blipFill>
        <p:spPr>
          <a:xfrm>
            <a:off x="3930002" y="2813645"/>
            <a:ext cx="3936673" cy="3322184"/>
          </a:xfrm>
          <a:prstGeom prst="rect">
            <a:avLst/>
          </a:prstGeom>
        </p:spPr>
      </p:pic>
      <p:pic>
        <p:nvPicPr>
          <p:cNvPr id="3" name="그림 2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F2954D9C-0C42-A1C4-C5F4-AF128C21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350649"/>
            <a:ext cx="521574" cy="173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F38B14-54EF-24D8-8531-9D4CFC789D02}"/>
              </a:ext>
            </a:extLst>
          </p:cNvPr>
          <p:cNvSpPr txBox="1"/>
          <p:nvPr/>
        </p:nvSpPr>
        <p:spPr>
          <a:xfrm>
            <a:off x="2281959" y="1602557"/>
            <a:ext cx="7628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</a:rPr>
              <a:t>A.I RICCO LABS</a:t>
            </a:r>
            <a:r>
              <a:rPr lang="ko-KR" altLang="en-US" sz="1200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en-US" altLang="ko-KR" sz="1200" u="none" strike="noStrike" dirty="0">
                <a:gradFill flip="none" rotWithShape="1">
                  <a:gsLst>
                    <a:gs pos="0">
                      <a:srgbClr val="368DDF"/>
                    </a:gs>
                    <a:gs pos="99000">
                      <a:srgbClr val="24CEA0"/>
                    </a:gs>
                  </a:gsLst>
                  <a:lin ang="0" scaled="1"/>
                  <a:tileRect/>
                </a:gradFill>
                <a:effectLst/>
              </a:rPr>
              <a:t> </a:t>
            </a:r>
            <a:endParaRPr lang="ko-KR" altLang="en-US" sz="1200" dirty="0">
              <a:gradFill flip="none" rotWithShape="1">
                <a:gsLst>
                  <a:gs pos="0">
                    <a:srgbClr val="368DDF"/>
                  </a:gs>
                  <a:gs pos="99000">
                    <a:srgbClr val="24CEA0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A63750-C637-B9F3-82D0-E08F880825FE}"/>
              </a:ext>
            </a:extLst>
          </p:cNvPr>
          <p:cNvSpPr txBox="1"/>
          <p:nvPr/>
        </p:nvSpPr>
        <p:spPr>
          <a:xfrm>
            <a:off x="2281959" y="1851673"/>
            <a:ext cx="762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3600" b="0" u="none" strike="noStrike" dirty="0">
                <a:effectLst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THANK YOU</a:t>
            </a:r>
            <a:endParaRPr lang="ko-KR" altLang="en-US" sz="3600" dirty="0">
              <a:gradFill flip="none" rotWithShape="1">
                <a:gsLst>
                  <a:gs pos="0">
                    <a:srgbClr val="368DDF"/>
                  </a:gs>
                  <a:gs pos="99000">
                    <a:srgbClr val="24CEA0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39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xmlns="" id="{9F9132FF-0836-60BC-4D4C-2E61C0C60C6C}"/>
              </a:ext>
            </a:extLst>
          </p:cNvPr>
          <p:cNvSpPr/>
          <p:nvPr/>
        </p:nvSpPr>
        <p:spPr>
          <a:xfrm>
            <a:off x="652318" y="4467452"/>
            <a:ext cx="10886717" cy="1773664"/>
          </a:xfrm>
          <a:prstGeom prst="roundRect">
            <a:avLst>
              <a:gd name="adj" fmla="val 2012"/>
            </a:avLst>
          </a:prstGeom>
          <a:solidFill>
            <a:srgbClr val="F6F6F9"/>
          </a:solidFill>
          <a:ln w="12700">
            <a:gradFill>
              <a:gsLst>
                <a:gs pos="0">
                  <a:srgbClr val="5856E7"/>
                </a:gs>
                <a:gs pos="56000">
                  <a:srgbClr val="368DDF"/>
                </a:gs>
                <a:gs pos="100000">
                  <a:srgbClr val="23CEA0"/>
                </a:gs>
              </a:gsLst>
              <a:lin ang="3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4" name="모서리가 둥근 직사각형 73">
            <a:extLst>
              <a:ext uri="{FF2B5EF4-FFF2-40B4-BE49-F238E27FC236}">
                <a16:creationId xmlns:a16="http://schemas.microsoft.com/office/drawing/2014/main" xmlns="" id="{3D939CB7-F95F-6793-8987-DCC6EA81857D}"/>
              </a:ext>
            </a:extLst>
          </p:cNvPr>
          <p:cNvSpPr/>
          <p:nvPr/>
        </p:nvSpPr>
        <p:spPr>
          <a:xfrm>
            <a:off x="4895787" y="4254737"/>
            <a:ext cx="2399779" cy="31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xmlns="" id="{375303BB-E115-82D5-06CA-7C69F9BA9E50}"/>
              </a:ext>
            </a:extLst>
          </p:cNvPr>
          <p:cNvCxnSpPr>
            <a:cxnSpLocks/>
          </p:cNvCxnSpPr>
          <p:nvPr/>
        </p:nvCxnSpPr>
        <p:spPr>
          <a:xfrm>
            <a:off x="2572579" y="5299966"/>
            <a:ext cx="7046843" cy="0"/>
          </a:xfrm>
          <a:prstGeom prst="straightConnector1">
            <a:avLst/>
          </a:prstGeom>
          <a:ln w="12700">
            <a:solidFill>
              <a:srgbClr val="40445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그림 71">
            <a:extLst>
              <a:ext uri="{FF2B5EF4-FFF2-40B4-BE49-F238E27FC236}">
                <a16:creationId xmlns:a16="http://schemas.microsoft.com/office/drawing/2014/main" xmlns="" id="{B9BE912B-9729-F7EC-E83F-6C73E46BB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29" y="4820131"/>
            <a:ext cx="826007" cy="826007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xmlns="" id="{29FBA220-6BDE-7D18-B16F-95DE75CEB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928" y="4741649"/>
            <a:ext cx="713678" cy="95157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1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CC1CE9-3EFC-7F98-57B6-293E1055DDF6}"/>
              </a:ext>
            </a:extLst>
          </p:cNvPr>
          <p:cNvSpPr txBox="1"/>
          <p:nvPr/>
        </p:nvSpPr>
        <p:spPr>
          <a:xfrm>
            <a:off x="652319" y="1885664"/>
            <a:ext cx="1613350" cy="329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500" spc="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  <a:endParaRPr lang="ko-KR" altLang="en-US" sz="1500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F48902-E91A-D13E-BD2E-034059F845EE}"/>
              </a:ext>
            </a:extLst>
          </p:cNvPr>
          <p:cNvSpPr txBox="1"/>
          <p:nvPr/>
        </p:nvSpPr>
        <p:spPr>
          <a:xfrm>
            <a:off x="6331759" y="1885664"/>
            <a:ext cx="1209039" cy="329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500" spc="50" dirty="0"/>
              <a:t>VISION</a:t>
            </a:r>
            <a:endParaRPr lang="ko-KR" altLang="en-US" sz="1500" spc="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8118A2-355F-77C3-210F-15EE7D2B5716}"/>
              </a:ext>
            </a:extLst>
          </p:cNvPr>
          <p:cNvSpPr txBox="1"/>
          <p:nvPr/>
        </p:nvSpPr>
        <p:spPr>
          <a:xfrm>
            <a:off x="652318" y="310379"/>
            <a:ext cx="445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2000" dirty="0" smtClean="0"/>
              <a:t>A.I RICCO LABS Overview</a:t>
            </a:r>
            <a:endParaRPr lang="ko-KR" altLang="en-US" sz="2000" dirty="0"/>
          </a:p>
        </p:txBody>
      </p: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xmlns="" id="{E42D64A9-B1E7-4D87-E08D-BBF0F48B1053}"/>
              </a:ext>
            </a:extLst>
          </p:cNvPr>
          <p:cNvCxnSpPr>
            <a:cxnSpLocks/>
          </p:cNvCxnSpPr>
          <p:nvPr/>
        </p:nvCxnSpPr>
        <p:spPr>
          <a:xfrm>
            <a:off x="6096000" y="2050874"/>
            <a:ext cx="0" cy="1773664"/>
          </a:xfrm>
          <a:prstGeom prst="line">
            <a:avLst/>
          </a:prstGeom>
          <a:ln w="6350">
            <a:solidFill>
              <a:srgbClr val="A3AA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7DA3DA1-5B29-7D0E-E485-7A031AB6CA4B}"/>
              </a:ext>
            </a:extLst>
          </p:cNvPr>
          <p:cNvSpPr txBox="1"/>
          <p:nvPr/>
        </p:nvSpPr>
        <p:spPr>
          <a:xfrm>
            <a:off x="652318" y="679711"/>
            <a:ext cx="5266506" cy="68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b="0" dirty="0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The AIW coin from A.I RICCO LABS leverages </a:t>
            </a:r>
            <a:r>
              <a:rPr lang="en-US" altLang="ko-KR" sz="1200" b="0" dirty="0" err="1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blockchain</a:t>
            </a:r>
            <a:r>
              <a:rPr lang="en-US" altLang="ko-KR" sz="1200" b="0" dirty="0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and DAO to transparently manage the M&amp;A process, serving as a bridge for public participation.</a:t>
            </a:r>
            <a:endParaRPr lang="ko-KR" altLang="en-US" sz="1200" b="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81D8CC9A-A56B-3CCD-E401-6296CB80FAD1}"/>
              </a:ext>
            </a:extLst>
          </p:cNvPr>
          <p:cNvSpPr/>
          <p:nvPr/>
        </p:nvSpPr>
        <p:spPr>
          <a:xfrm>
            <a:off x="2128632" y="2227140"/>
            <a:ext cx="47297" cy="4729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9B7B0EBA-266A-3015-51B9-2E26555A6D50}"/>
              </a:ext>
            </a:extLst>
          </p:cNvPr>
          <p:cNvSpPr/>
          <p:nvPr/>
        </p:nvSpPr>
        <p:spPr>
          <a:xfrm>
            <a:off x="7108868" y="2227140"/>
            <a:ext cx="47297" cy="47297"/>
          </a:xfrm>
          <a:prstGeom prst="rect">
            <a:avLst/>
          </a:prstGeom>
          <a:solidFill>
            <a:srgbClr val="28DF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E7823CF-D222-9F71-23D5-C75773ED3C6F}"/>
              </a:ext>
            </a:extLst>
          </p:cNvPr>
          <p:cNvSpPr txBox="1"/>
          <p:nvPr/>
        </p:nvSpPr>
        <p:spPr>
          <a:xfrm>
            <a:off x="652319" y="2208183"/>
            <a:ext cx="5404450" cy="5324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400" b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sz="1300" dirty="0" smtClean="0"/>
              <a:t>We solve the problems of the M&amp;A market through M&amp;A coins using </a:t>
            </a:r>
            <a:r>
              <a:rPr lang="en-US" altLang="ko-KR" sz="1300" dirty="0" err="1" smtClean="0"/>
              <a:t>blockchain</a:t>
            </a:r>
            <a:r>
              <a:rPr lang="en-US" altLang="ko-KR" sz="1300" dirty="0" smtClean="0"/>
              <a:t> technology.</a:t>
            </a:r>
            <a:endParaRPr lang="ko-KR" altLang="en-US" sz="13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8D7A58C-7691-46B2-03F0-8F8C2186E5C3}"/>
              </a:ext>
            </a:extLst>
          </p:cNvPr>
          <p:cNvSpPr txBox="1"/>
          <p:nvPr/>
        </p:nvSpPr>
        <p:spPr>
          <a:xfrm>
            <a:off x="6331759" y="2208183"/>
            <a:ext cx="5207922" cy="5178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300" b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dirty="0" smtClean="0">
                <a:solidFill>
                  <a:srgbClr val="23CEA0"/>
                </a:solidFill>
              </a:rPr>
              <a:t>Promote the participation of investors and provide prompt services to those who need investment</a:t>
            </a:r>
            <a:endParaRPr lang="ko-KR" altLang="en-US" dirty="0">
              <a:solidFill>
                <a:srgbClr val="23CE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92C0732-E975-BAD3-6001-C1B2627D340C}"/>
              </a:ext>
            </a:extLst>
          </p:cNvPr>
          <p:cNvSpPr txBox="1"/>
          <p:nvPr/>
        </p:nvSpPr>
        <p:spPr>
          <a:xfrm>
            <a:off x="652318" y="2622697"/>
            <a:ext cx="5713049" cy="12699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It provides an expanded range of information disclosure, a stronger incentive structure for intermediaries, the introduction of its own M&amp;A exchange, and a transparent decision-making process through DAOs. This will promote public participation in the M&amp;A process and support various M&amp;As for listed and unlisted companies to promote market generalization.</a:t>
            </a:r>
            <a:endParaRPr lang="ko-KR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1E48C6A-0F09-F748-321B-FFB2DAB2C738}"/>
              </a:ext>
            </a:extLst>
          </p:cNvPr>
          <p:cNvSpPr txBox="1"/>
          <p:nvPr/>
        </p:nvSpPr>
        <p:spPr>
          <a:xfrm>
            <a:off x="6331759" y="2622697"/>
            <a:ext cx="5207922" cy="17500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/>
              <a:t>AIW Coin provides opportunities for the public to easily participate in tokenizing (STO) assets such as stocks, bonds, artworks, and real estate, starting with M&amp;A of listed and unlisted companies. It also provides various benefits that allow you to participate more in decision-making based on the amount of AIW Coin you hold, influence the policies of the target company, and be involved in the decision-making of subsequent asset transactions.</a:t>
            </a:r>
            <a:endParaRPr lang="en-US" altLang="ko-KR" dirty="0"/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xmlns="" id="{6603B1B0-E348-4DDF-9AE0-D4F8E7201144}"/>
              </a:ext>
            </a:extLst>
          </p:cNvPr>
          <p:cNvGrpSpPr/>
          <p:nvPr/>
        </p:nvGrpSpPr>
        <p:grpSpPr>
          <a:xfrm>
            <a:off x="5295104" y="1473167"/>
            <a:ext cx="623720" cy="671663"/>
            <a:chOff x="5295104" y="1627068"/>
            <a:chExt cx="623720" cy="671663"/>
          </a:xfrm>
        </p:grpSpPr>
        <p:sp>
          <p:nvSpPr>
            <p:cNvPr id="46" name="타원 45">
              <a:extLst>
                <a:ext uri="{FF2B5EF4-FFF2-40B4-BE49-F238E27FC236}">
                  <a16:creationId xmlns:a16="http://schemas.microsoft.com/office/drawing/2014/main" xmlns="" id="{6609529D-D99F-82B6-DE91-F0042F972BA2}"/>
                </a:ext>
              </a:extLst>
            </p:cNvPr>
            <p:cNvSpPr/>
            <p:nvPr/>
          </p:nvSpPr>
          <p:spPr>
            <a:xfrm>
              <a:off x="5295104" y="1627068"/>
              <a:ext cx="623720" cy="623720"/>
            </a:xfrm>
            <a:prstGeom prst="ellipse">
              <a:avLst/>
            </a:prstGeom>
            <a:solidFill>
              <a:srgbClr val="A3AA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7" name="삼각형 46">
              <a:extLst>
                <a:ext uri="{FF2B5EF4-FFF2-40B4-BE49-F238E27FC236}">
                  <a16:creationId xmlns:a16="http://schemas.microsoft.com/office/drawing/2014/main" xmlns="" id="{18FCAC50-CD57-EEB0-7A76-DF892ADD94E2}"/>
                </a:ext>
              </a:extLst>
            </p:cNvPr>
            <p:cNvSpPr/>
            <p:nvPr/>
          </p:nvSpPr>
          <p:spPr>
            <a:xfrm rot="12756523">
              <a:off x="5355463" y="2087918"/>
              <a:ext cx="182487" cy="210813"/>
            </a:xfrm>
            <a:prstGeom prst="triangle">
              <a:avLst/>
            </a:prstGeom>
            <a:solidFill>
              <a:srgbClr val="A3AA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C1B36FB9-2A4C-F472-6835-2504B9101AAC}"/>
              </a:ext>
            </a:extLst>
          </p:cNvPr>
          <p:cNvGrpSpPr/>
          <p:nvPr/>
        </p:nvGrpSpPr>
        <p:grpSpPr>
          <a:xfrm>
            <a:off x="10915318" y="1473167"/>
            <a:ext cx="623720" cy="671663"/>
            <a:chOff x="10915318" y="1627068"/>
            <a:chExt cx="623720" cy="671663"/>
          </a:xfrm>
          <a:effectLst>
            <a:outerShdw blurRad="12700" dist="254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48" name="타원 47">
              <a:extLst>
                <a:ext uri="{FF2B5EF4-FFF2-40B4-BE49-F238E27FC236}">
                  <a16:creationId xmlns:a16="http://schemas.microsoft.com/office/drawing/2014/main" xmlns="" id="{5562A8FF-3913-8E52-93D8-6571E156EF14}"/>
                </a:ext>
              </a:extLst>
            </p:cNvPr>
            <p:cNvSpPr/>
            <p:nvPr/>
          </p:nvSpPr>
          <p:spPr>
            <a:xfrm>
              <a:off x="10915318" y="1627068"/>
              <a:ext cx="623720" cy="623720"/>
            </a:xfrm>
            <a:prstGeom prst="ellipse">
              <a:avLst/>
            </a:prstGeom>
            <a:solidFill>
              <a:srgbClr val="A3AA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9" name="삼각형 48">
              <a:extLst>
                <a:ext uri="{FF2B5EF4-FFF2-40B4-BE49-F238E27FC236}">
                  <a16:creationId xmlns:a16="http://schemas.microsoft.com/office/drawing/2014/main" xmlns="" id="{20F2174E-64F5-A25F-5D3F-2659FB9830B8}"/>
                </a:ext>
              </a:extLst>
            </p:cNvPr>
            <p:cNvSpPr/>
            <p:nvPr/>
          </p:nvSpPr>
          <p:spPr>
            <a:xfrm rot="12756523">
              <a:off x="10975677" y="2087918"/>
              <a:ext cx="182487" cy="210813"/>
            </a:xfrm>
            <a:prstGeom prst="triangle">
              <a:avLst/>
            </a:prstGeom>
            <a:solidFill>
              <a:srgbClr val="A3AA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xmlns="" id="{0509FFDA-7DA4-BB18-9982-C7F11906BAE4}"/>
              </a:ext>
            </a:extLst>
          </p:cNvPr>
          <p:cNvGrpSpPr/>
          <p:nvPr/>
        </p:nvGrpSpPr>
        <p:grpSpPr>
          <a:xfrm>
            <a:off x="6011684" y="3949541"/>
            <a:ext cx="167984" cy="191981"/>
            <a:chOff x="5986885" y="4122765"/>
            <a:chExt cx="217581" cy="248663"/>
          </a:xfrm>
        </p:grpSpPr>
        <p:sp>
          <p:nvSpPr>
            <p:cNvPr id="51" name="삼각형 50">
              <a:extLst>
                <a:ext uri="{FF2B5EF4-FFF2-40B4-BE49-F238E27FC236}">
                  <a16:creationId xmlns:a16="http://schemas.microsoft.com/office/drawing/2014/main" xmlns="" id="{D39307F2-7AE8-517F-CBA7-9650D672D92D}"/>
                </a:ext>
              </a:extLst>
            </p:cNvPr>
            <p:cNvSpPr/>
            <p:nvPr/>
          </p:nvSpPr>
          <p:spPr>
            <a:xfrm rot="10800000">
              <a:off x="5986886" y="4183859"/>
              <a:ext cx="217580" cy="187569"/>
            </a:xfrm>
            <a:prstGeom prst="triangle">
              <a:avLst/>
            </a:prstGeom>
            <a:gradFill>
              <a:gsLst>
                <a:gs pos="100000">
                  <a:srgbClr val="5856E7"/>
                </a:gs>
                <a:gs pos="51000">
                  <a:srgbClr val="368DDF"/>
                </a:gs>
                <a:gs pos="0">
                  <a:srgbClr val="23CEA0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xmlns="" id="{FB533331-B585-6876-ECF0-D359863D7C20}"/>
                </a:ext>
              </a:extLst>
            </p:cNvPr>
            <p:cNvSpPr/>
            <p:nvPr/>
          </p:nvSpPr>
          <p:spPr>
            <a:xfrm>
              <a:off x="5986885" y="4122765"/>
              <a:ext cx="217581" cy="45719"/>
            </a:xfrm>
            <a:prstGeom prst="rect">
              <a:avLst/>
            </a:prstGeom>
            <a:gradFill>
              <a:gsLst>
                <a:gs pos="0">
                  <a:srgbClr val="5856E7"/>
                </a:gs>
                <a:gs pos="56000">
                  <a:srgbClr val="368DDF"/>
                </a:gs>
                <a:gs pos="100000">
                  <a:srgbClr val="23CEA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004DFB8-916D-9C5C-B066-4DE21E0202CB}"/>
              </a:ext>
            </a:extLst>
          </p:cNvPr>
          <p:cNvSpPr txBox="1"/>
          <p:nvPr/>
        </p:nvSpPr>
        <p:spPr>
          <a:xfrm>
            <a:off x="4933921" y="4244432"/>
            <a:ext cx="2361645" cy="5833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altLang="ko-KR" sz="1500" spc="50" dirty="0" smtClean="0"/>
              <a:t>Transparency in AI RICCO LABS</a:t>
            </a:r>
            <a:endParaRPr lang="ko-KR" altLang="en-US" sz="1500" spc="50" dirty="0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xmlns="" id="{DA9B39D7-F0B1-73FF-63A8-704C9FC82465}"/>
              </a:ext>
            </a:extLst>
          </p:cNvPr>
          <p:cNvSpPr/>
          <p:nvPr/>
        </p:nvSpPr>
        <p:spPr>
          <a:xfrm>
            <a:off x="1037209" y="4703845"/>
            <a:ext cx="1192243" cy="1192243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xmlns="" id="{38C33C84-A9FC-20F1-9F09-5EA8ECFC34CF}"/>
              </a:ext>
            </a:extLst>
          </p:cNvPr>
          <p:cNvSpPr/>
          <p:nvPr/>
        </p:nvSpPr>
        <p:spPr>
          <a:xfrm>
            <a:off x="9962548" y="4703845"/>
            <a:ext cx="1192243" cy="1192243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8444169-58D4-663A-6C96-4F1F3158446F}"/>
              </a:ext>
            </a:extLst>
          </p:cNvPr>
          <p:cNvSpPr txBox="1"/>
          <p:nvPr/>
        </p:nvSpPr>
        <p:spPr>
          <a:xfrm>
            <a:off x="5655013" y="5144938"/>
            <a:ext cx="1186094" cy="307777"/>
          </a:xfrm>
          <a:prstGeom prst="rect">
            <a:avLst/>
          </a:prstGeom>
          <a:solidFill>
            <a:srgbClr val="F6F6F9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Twice a year</a:t>
            </a:r>
            <a:endParaRPr 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D8E3883-C351-8A10-9673-0E91AA146305}"/>
              </a:ext>
            </a:extLst>
          </p:cNvPr>
          <p:cNvSpPr txBox="1"/>
          <p:nvPr/>
        </p:nvSpPr>
        <p:spPr>
          <a:xfrm>
            <a:off x="2847356" y="5763947"/>
            <a:ext cx="2208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Semiannual financial report</a:t>
            </a:r>
            <a:endParaRPr lang="en-US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AD91BFB-9D7B-637B-7606-3F6D2D6229AA}"/>
              </a:ext>
            </a:extLst>
          </p:cNvPr>
          <p:cNvSpPr txBox="1"/>
          <p:nvPr/>
        </p:nvSpPr>
        <p:spPr>
          <a:xfrm>
            <a:off x="7580380" y="5763947"/>
            <a:ext cx="13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Business Report</a:t>
            </a:r>
            <a:endParaRPr lang="en-US" sz="1200" dirty="0"/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C9299C54-327B-776C-0633-4066EEB02F3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5416877" y="1617669"/>
            <a:ext cx="378008" cy="367338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xmlns="" id="{CB014013-66BF-E2B4-F8D6-A69354AE6DA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11033883" y="1605057"/>
            <a:ext cx="405082" cy="406677"/>
          </a:xfrm>
          <a:prstGeom prst="rect">
            <a:avLst/>
          </a:prstGeom>
        </p:spPr>
      </p:pic>
      <p:grpSp>
        <p:nvGrpSpPr>
          <p:cNvPr id="70" name="그룹 69">
            <a:extLst>
              <a:ext uri="{FF2B5EF4-FFF2-40B4-BE49-F238E27FC236}">
                <a16:creationId xmlns:a16="http://schemas.microsoft.com/office/drawing/2014/main" xmlns="" id="{AE5BC2B9-9A69-3DEC-1F45-2CFEF0AFC183}"/>
              </a:ext>
            </a:extLst>
          </p:cNvPr>
          <p:cNvGrpSpPr/>
          <p:nvPr/>
        </p:nvGrpSpPr>
        <p:grpSpPr>
          <a:xfrm>
            <a:off x="1217191" y="5032608"/>
            <a:ext cx="832279" cy="672557"/>
            <a:chOff x="1217191" y="5064342"/>
            <a:chExt cx="832279" cy="672557"/>
          </a:xfrm>
        </p:grpSpPr>
        <p:pic>
          <p:nvPicPr>
            <p:cNvPr id="68" name="그림 67" descr="그래픽, 폰트, 스크린샷, 그래픽 디자인이(가) 표시된 사진&#10;&#10;자동 생성된 설명">
              <a:extLst>
                <a:ext uri="{FF2B5EF4-FFF2-40B4-BE49-F238E27FC236}">
                  <a16:creationId xmlns:a16="http://schemas.microsoft.com/office/drawing/2014/main" xmlns="" id="{52B3ABF6-4D7A-7297-4C70-21629AEA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85" y="5064342"/>
              <a:ext cx="533290" cy="17713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5B853EA-48F5-6D26-203F-320AFBEB6A57}"/>
                </a:ext>
              </a:extLst>
            </p:cNvPr>
            <p:cNvSpPr txBox="1"/>
            <p:nvPr/>
          </p:nvSpPr>
          <p:spPr>
            <a:xfrm>
              <a:off x="1217191" y="5275234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kumimoji="1" sz="1400"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defRPr>
              </a:lvl1pPr>
            </a:lstStyle>
            <a:p>
              <a:r>
                <a:rPr lang="en-US" altLang="ko-KR" sz="1200" dirty="0">
                  <a:solidFill>
                    <a:srgbClr val="59D9F5"/>
                  </a:solidFill>
                </a:rPr>
                <a:t>AI RICOO</a:t>
              </a:r>
            </a:p>
            <a:p>
              <a:r>
                <a:rPr lang="en-US" altLang="ko-KR" sz="1200" dirty="0">
                  <a:solidFill>
                    <a:srgbClr val="59D9F5"/>
                  </a:solidFill>
                </a:rPr>
                <a:t>LABS</a:t>
              </a:r>
              <a:endParaRPr lang="ko-KR" altLang="en-US" sz="1200" dirty="0">
                <a:solidFill>
                  <a:srgbClr val="59D9F5"/>
                </a:solidFill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50E7143-B7CD-ACA5-844A-6F86025382F1}"/>
              </a:ext>
            </a:extLst>
          </p:cNvPr>
          <p:cNvSpPr txBox="1"/>
          <p:nvPr/>
        </p:nvSpPr>
        <p:spPr>
          <a:xfrm>
            <a:off x="10160163" y="5161467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kumimoji="1" sz="140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defRPr>
            </a:lvl1pPr>
          </a:lstStyle>
          <a:p>
            <a:r>
              <a:rPr lang="en-US" altLang="ko-KR" sz="1200" dirty="0">
                <a:solidFill>
                  <a:srgbClr val="368DDF"/>
                </a:solidFill>
              </a:rPr>
              <a:t>MARKET</a:t>
            </a:r>
            <a:endParaRPr lang="ko-KR" altLang="en-US" sz="1200" dirty="0">
              <a:solidFill>
                <a:srgbClr val="368D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79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xmlns="" id="{160966F6-85A6-909A-9298-B307BAFB8E40}"/>
              </a:ext>
            </a:extLst>
          </p:cNvPr>
          <p:cNvSpPr/>
          <p:nvPr/>
        </p:nvSpPr>
        <p:spPr>
          <a:xfrm>
            <a:off x="8390989" y="2293633"/>
            <a:ext cx="2818504" cy="305693"/>
          </a:xfrm>
          <a:prstGeom prst="roundRect">
            <a:avLst>
              <a:gd name="adj" fmla="val 5000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2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RICCO A.I. </a:t>
            </a:r>
            <a:r>
              <a:rPr lang="en-US" dirty="0" smtClean="0"/>
              <a:t>Business model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dirty="0" smtClean="0"/>
              <a:t>A.I RICCO LABS seeks to diversify and manage risk and distribute honest profits through various investments.</a:t>
            </a:r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9754A43-26CF-AABB-8C86-80C8F60D6F37}"/>
              </a:ext>
            </a:extLst>
          </p:cNvPr>
          <p:cNvSpPr/>
          <p:nvPr/>
        </p:nvSpPr>
        <p:spPr>
          <a:xfrm>
            <a:off x="704386" y="1330980"/>
            <a:ext cx="10783228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4FBAC07-5E61-DA94-111A-5F0353CD495B}"/>
              </a:ext>
            </a:extLst>
          </p:cNvPr>
          <p:cNvSpPr/>
          <p:nvPr/>
        </p:nvSpPr>
        <p:spPr>
          <a:xfrm>
            <a:off x="8112868" y="2025276"/>
            <a:ext cx="3374746" cy="4144268"/>
          </a:xfrm>
          <a:prstGeom prst="rect">
            <a:avLst/>
          </a:prstGeom>
          <a:noFill/>
          <a:ln w="9525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3EB7D9-7273-A271-5B7D-C2C4F5410A18}"/>
              </a:ext>
            </a:extLst>
          </p:cNvPr>
          <p:cNvSpPr txBox="1"/>
          <p:nvPr/>
        </p:nvSpPr>
        <p:spPr>
          <a:xfrm>
            <a:off x="869576" y="1393886"/>
            <a:ext cx="23715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600" dirty="0" smtClean="0">
                <a:solidFill>
                  <a:schemeClr val="bg1"/>
                </a:solidFill>
              </a:rPr>
              <a:t>Investment strategy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평행 사변형[P] 7">
            <a:extLst>
              <a:ext uri="{FF2B5EF4-FFF2-40B4-BE49-F238E27FC236}">
                <a16:creationId xmlns:a16="http://schemas.microsoft.com/office/drawing/2014/main" xmlns="" id="{F4BC2EEA-6EB0-5CDE-2035-CDB1A73FA391}"/>
              </a:ext>
            </a:extLst>
          </p:cNvPr>
          <p:cNvSpPr/>
          <p:nvPr/>
        </p:nvSpPr>
        <p:spPr>
          <a:xfrm>
            <a:off x="3832261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368DDF"/>
          </a:solidFill>
          <a:ln w="12700">
            <a:solidFill>
              <a:srgbClr val="368DDF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평행 사변형[P] 13">
            <a:extLst>
              <a:ext uri="{FF2B5EF4-FFF2-40B4-BE49-F238E27FC236}">
                <a16:creationId xmlns:a16="http://schemas.microsoft.com/office/drawing/2014/main" xmlns="" id="{B4FFF8E9-A4BB-812E-01CD-7BE440487B7C}"/>
              </a:ext>
            </a:extLst>
          </p:cNvPr>
          <p:cNvSpPr/>
          <p:nvPr/>
        </p:nvSpPr>
        <p:spPr>
          <a:xfrm>
            <a:off x="6298279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A3AAB9">
              <a:alpha val="10000"/>
            </a:srgbClr>
          </a:solidFill>
          <a:ln w="12700">
            <a:solidFill>
              <a:srgbClr val="A3AAB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평행 사변형[P] 14">
            <a:extLst>
              <a:ext uri="{FF2B5EF4-FFF2-40B4-BE49-F238E27FC236}">
                <a16:creationId xmlns:a16="http://schemas.microsoft.com/office/drawing/2014/main" xmlns="" id="{5358FA66-0510-BD68-B6DD-2212851B3981}"/>
              </a:ext>
            </a:extLst>
          </p:cNvPr>
          <p:cNvSpPr/>
          <p:nvPr/>
        </p:nvSpPr>
        <p:spPr>
          <a:xfrm>
            <a:off x="8764296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A3AAB9">
              <a:alpha val="10000"/>
            </a:srgbClr>
          </a:solidFill>
          <a:ln w="12700">
            <a:solidFill>
              <a:srgbClr val="A3AAB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8" name="그림 17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9344E211-EF8E-9E66-6C7D-76FFAABDE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1" b="11885"/>
          <a:stretch/>
        </p:blipFill>
        <p:spPr>
          <a:xfrm>
            <a:off x="2575601" y="1474447"/>
            <a:ext cx="1156734" cy="3385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9D492B-839D-16B4-8E6A-72969BB18890}"/>
              </a:ext>
            </a:extLst>
          </p:cNvPr>
          <p:cNvSpPr txBox="1"/>
          <p:nvPr/>
        </p:nvSpPr>
        <p:spPr>
          <a:xfrm>
            <a:off x="3832261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 smtClean="0"/>
              <a:t>stock investment</a:t>
            </a:r>
            <a:endParaRPr lang="ko-KR" alt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610368-222F-3974-954C-0EAB0887C496}"/>
              </a:ext>
            </a:extLst>
          </p:cNvPr>
          <p:cNvSpPr txBox="1"/>
          <p:nvPr/>
        </p:nvSpPr>
        <p:spPr>
          <a:xfrm>
            <a:off x="6298279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 smtClean="0">
                <a:solidFill>
                  <a:schemeClr val="bg1">
                    <a:alpha val="20000"/>
                  </a:schemeClr>
                </a:solidFill>
              </a:rPr>
              <a:t>Mezzanine investment</a:t>
            </a:r>
            <a:endParaRPr lang="ko-KR" altLang="en-US" sz="1400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3005397-B907-A34B-3592-30BEA38C8B5A}"/>
              </a:ext>
            </a:extLst>
          </p:cNvPr>
          <p:cNvSpPr txBox="1"/>
          <p:nvPr/>
        </p:nvSpPr>
        <p:spPr>
          <a:xfrm>
            <a:off x="8764296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 smtClean="0">
                <a:solidFill>
                  <a:schemeClr val="bg1">
                    <a:alpha val="20000"/>
                  </a:schemeClr>
                </a:solidFill>
              </a:rPr>
              <a:t>Real estate investment</a:t>
            </a:r>
            <a:endParaRPr lang="ko-KR" altLang="en-US" sz="1400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2" name="평행 사변형[P] 21">
            <a:extLst>
              <a:ext uri="{FF2B5EF4-FFF2-40B4-BE49-F238E27FC236}">
                <a16:creationId xmlns:a16="http://schemas.microsoft.com/office/drawing/2014/main" xmlns="" id="{9479AE6E-B2A2-C336-B3DA-DAF6651E37DE}"/>
              </a:ext>
            </a:extLst>
          </p:cNvPr>
          <p:cNvSpPr/>
          <p:nvPr/>
        </p:nvSpPr>
        <p:spPr>
          <a:xfrm>
            <a:off x="3841312" y="1303824"/>
            <a:ext cx="2723318" cy="4643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bg1">
                  <a:alpha val="25000"/>
                </a:schemeClr>
              </a:gs>
              <a:gs pos="39000">
                <a:schemeClr val="bg1">
                  <a:alpha val="0"/>
                </a:schemeClr>
              </a:gs>
            </a:gsLst>
            <a:lin ang="3000000" scaled="0"/>
          </a:gra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D24DDB-AC6E-E231-CC5E-9F9F03E3E227}"/>
              </a:ext>
            </a:extLst>
          </p:cNvPr>
          <p:cNvSpPr txBox="1"/>
          <p:nvPr/>
        </p:nvSpPr>
        <p:spPr>
          <a:xfrm>
            <a:off x="869575" y="1937724"/>
            <a:ext cx="209996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sz="1600" dirty="0" smtClean="0"/>
              <a:t>stock investment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C193CA-96B4-7D07-486E-552534881CB3}"/>
              </a:ext>
            </a:extLst>
          </p:cNvPr>
          <p:cNvSpPr txBox="1"/>
          <p:nvPr/>
        </p:nvSpPr>
        <p:spPr>
          <a:xfrm>
            <a:off x="8360509" y="2305479"/>
            <a:ext cx="2879464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500" b="1" spc="50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spc="0" dirty="0">
                <a:solidFill>
                  <a:schemeClr val="bg1"/>
                </a:solidFill>
              </a:rPr>
              <a:t>Equity Investment : </a:t>
            </a:r>
            <a:r>
              <a:rPr lang="en-US" altLang="ko-KR" sz="1200" spc="0" dirty="0" smtClean="0">
                <a:solidFill>
                  <a:schemeClr val="bg1"/>
                </a:solidFill>
              </a:rPr>
              <a:t>30</a:t>
            </a:r>
            <a:r>
              <a:rPr lang="en-US" altLang="ko-KR" sz="1200" spc="0" dirty="0">
                <a:solidFill>
                  <a:schemeClr val="bg1"/>
                </a:solidFill>
              </a:rPr>
              <a:t>%</a:t>
            </a:r>
            <a:endParaRPr lang="ko-KR" altLang="en-US" sz="1200" spc="0" dirty="0">
              <a:solidFill>
                <a:schemeClr val="bg1"/>
              </a:solidFill>
            </a:endParaRPr>
          </a:p>
        </p:txBody>
      </p: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xmlns="" id="{6A845200-624D-E113-9262-E6A38C43500C}"/>
              </a:ext>
            </a:extLst>
          </p:cNvPr>
          <p:cNvCxnSpPr>
            <a:cxnSpLocks/>
          </p:cNvCxnSpPr>
          <p:nvPr/>
        </p:nvCxnSpPr>
        <p:spPr>
          <a:xfrm flipV="1">
            <a:off x="8390989" y="5673447"/>
            <a:ext cx="2818504" cy="11464"/>
          </a:xfrm>
          <a:prstGeom prst="line">
            <a:avLst/>
          </a:prstGeom>
          <a:ln w="6350">
            <a:solidFill>
              <a:srgbClr val="A3AA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양쪽 모서리가 둥근 사각형 31">
            <a:extLst>
              <a:ext uri="{FF2B5EF4-FFF2-40B4-BE49-F238E27FC236}">
                <a16:creationId xmlns:a16="http://schemas.microsoft.com/office/drawing/2014/main" xmlns="" id="{7B7D6D6F-D773-127B-CF64-4470078886FF}"/>
              </a:ext>
            </a:extLst>
          </p:cNvPr>
          <p:cNvSpPr/>
          <p:nvPr/>
        </p:nvSpPr>
        <p:spPr>
          <a:xfrm>
            <a:off x="8837425" y="4543292"/>
            <a:ext cx="386563" cy="114161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  <a:effectLst>
            <a:outerShdw blurRad="25400" dist="254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3" name="양쪽 모서리가 둥근 사각형 32">
            <a:extLst>
              <a:ext uri="{FF2B5EF4-FFF2-40B4-BE49-F238E27FC236}">
                <a16:creationId xmlns:a16="http://schemas.microsoft.com/office/drawing/2014/main" xmlns="" id="{909BBB60-0C6D-AB4C-73CA-D819EA05EDCE}"/>
              </a:ext>
            </a:extLst>
          </p:cNvPr>
          <p:cNvSpPr/>
          <p:nvPr/>
        </p:nvSpPr>
        <p:spPr>
          <a:xfrm>
            <a:off x="9606959" y="3413520"/>
            <a:ext cx="386563" cy="22713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4" name="양쪽 모서리가 둥근 사각형 33">
            <a:extLst>
              <a:ext uri="{FF2B5EF4-FFF2-40B4-BE49-F238E27FC236}">
                <a16:creationId xmlns:a16="http://schemas.microsoft.com/office/drawing/2014/main" xmlns="" id="{0A1D72A8-E745-F0E8-29C1-6847CF0970B3}"/>
              </a:ext>
            </a:extLst>
          </p:cNvPr>
          <p:cNvSpPr/>
          <p:nvPr/>
        </p:nvSpPr>
        <p:spPr>
          <a:xfrm>
            <a:off x="10376494" y="5238307"/>
            <a:ext cx="386563" cy="4466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AF1955-178D-0CA6-B65C-A7B860C9E16E}"/>
              </a:ext>
            </a:extLst>
          </p:cNvPr>
          <p:cNvSpPr txBox="1"/>
          <p:nvPr/>
        </p:nvSpPr>
        <p:spPr>
          <a:xfrm>
            <a:off x="8758580" y="4203384"/>
            <a:ext cx="583163" cy="32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5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30</a:t>
            </a:r>
            <a:r>
              <a:rPr lang="en-US" altLang="ko-KR" sz="10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%</a:t>
            </a:r>
            <a:endParaRPr lang="ko-KR" altLang="en-US" sz="1500" spc="50" dirty="0">
              <a:solidFill>
                <a:srgbClr val="368DDF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3AC00BE-8752-38A2-21E0-B4F1EE8840EB}"/>
              </a:ext>
            </a:extLst>
          </p:cNvPr>
          <p:cNvSpPr txBox="1"/>
          <p:nvPr/>
        </p:nvSpPr>
        <p:spPr>
          <a:xfrm>
            <a:off x="8758580" y="5760428"/>
            <a:ext cx="58316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24CEA0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Stock</a:t>
            </a:r>
            <a:endParaRPr lang="ko-KR" altLang="en-US" sz="1500" b="0" spc="50" dirty="0">
              <a:solidFill>
                <a:srgbClr val="24CEA0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0BF5A29-E371-FCEF-A8D9-BA7B27D47009}"/>
              </a:ext>
            </a:extLst>
          </p:cNvPr>
          <p:cNvSpPr txBox="1"/>
          <p:nvPr/>
        </p:nvSpPr>
        <p:spPr>
          <a:xfrm>
            <a:off x="9507610" y="5760428"/>
            <a:ext cx="583163" cy="4196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Mezzanine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000062-C104-A4A9-EBED-6874E22ADEB1}"/>
              </a:ext>
            </a:extLst>
          </p:cNvPr>
          <p:cNvSpPr txBox="1"/>
          <p:nvPr/>
        </p:nvSpPr>
        <p:spPr>
          <a:xfrm>
            <a:off x="10167453" y="5760428"/>
            <a:ext cx="92304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Real estate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45D79735-7216-C076-04E9-4B341349A49D}"/>
              </a:ext>
            </a:extLst>
          </p:cNvPr>
          <p:cNvGrpSpPr/>
          <p:nvPr/>
        </p:nvGrpSpPr>
        <p:grpSpPr>
          <a:xfrm>
            <a:off x="968214" y="2351199"/>
            <a:ext cx="5222274" cy="283775"/>
            <a:chOff x="968213" y="2305479"/>
            <a:chExt cx="6480099" cy="283775"/>
          </a:xfrm>
        </p:grpSpPr>
        <p:cxnSp>
          <p:nvCxnSpPr>
            <p:cNvPr id="46" name="직선 연결선[R] 45">
              <a:extLst>
                <a:ext uri="{FF2B5EF4-FFF2-40B4-BE49-F238E27FC236}">
                  <a16:creationId xmlns:a16="http://schemas.microsoft.com/office/drawing/2014/main" xmlns="" id="{36A394DB-99EF-3E4E-B7A7-31C8F16B08F1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[R] 47">
              <a:extLst>
                <a:ext uri="{FF2B5EF4-FFF2-40B4-BE49-F238E27FC236}">
                  <a16:creationId xmlns:a16="http://schemas.microsoft.com/office/drawing/2014/main" xmlns="" id="{15430C58-D7EF-28DA-10CB-97B3120E2C5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3211070-72CD-EB6F-63E8-6E9FF14E4465}"/>
              </a:ext>
            </a:extLst>
          </p:cNvPr>
          <p:cNvSpPr txBox="1"/>
          <p:nvPr/>
        </p:nvSpPr>
        <p:spPr>
          <a:xfrm>
            <a:off x="982506" y="2350883"/>
            <a:ext cx="5300599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>
                <a:solidFill>
                  <a:srgbClr val="368DDF"/>
                </a:solidFill>
              </a:rPr>
              <a:t>A. </a:t>
            </a:r>
            <a:r>
              <a:rPr lang="en-US" altLang="ko-KR" sz="1200" dirty="0" smtClean="0">
                <a:solidFill>
                  <a:srgbClr val="368DDF"/>
                </a:solidFill>
              </a:rPr>
              <a:t>Investing in blue-chip stocks of listed companies around the world</a:t>
            </a:r>
            <a:endParaRPr lang="ko-KR" altLang="en-US" sz="1200" spc="50" dirty="0">
              <a:solidFill>
                <a:srgbClr val="368DD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69261C-505B-22BD-40FE-9A9AC3154A15}"/>
              </a:ext>
            </a:extLst>
          </p:cNvPr>
          <p:cNvSpPr txBox="1"/>
          <p:nvPr/>
        </p:nvSpPr>
        <p:spPr>
          <a:xfrm>
            <a:off x="1157604" y="2658046"/>
            <a:ext cx="5053073" cy="2870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dirty="0" smtClean="0"/>
              <a:t>Invest in stocks with high dividend payout ratios and stable earnings</a:t>
            </a:r>
            <a:endParaRPr lang="ko-KR" altLang="ko-KR" sz="1150" dirty="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xmlns="" id="{ED22C0DB-92CC-9EC6-20A8-DCDCC1C46E8B}"/>
              </a:ext>
            </a:extLst>
          </p:cNvPr>
          <p:cNvGrpSpPr/>
          <p:nvPr/>
        </p:nvGrpSpPr>
        <p:grpSpPr>
          <a:xfrm>
            <a:off x="968214" y="3672863"/>
            <a:ext cx="5222274" cy="283775"/>
            <a:chOff x="968213" y="2305479"/>
            <a:chExt cx="6480099" cy="283775"/>
          </a:xfrm>
        </p:grpSpPr>
        <p:cxnSp>
          <p:nvCxnSpPr>
            <p:cNvPr id="55" name="직선 연결선[R] 54">
              <a:extLst>
                <a:ext uri="{FF2B5EF4-FFF2-40B4-BE49-F238E27FC236}">
                  <a16:creationId xmlns:a16="http://schemas.microsoft.com/office/drawing/2014/main" xmlns="" id="{F73AD8AA-FBC2-5618-3C58-25B6E7A7EBB7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[R] 55">
              <a:extLst>
                <a:ext uri="{FF2B5EF4-FFF2-40B4-BE49-F238E27FC236}">
                  <a16:creationId xmlns:a16="http://schemas.microsoft.com/office/drawing/2014/main" xmlns="" id="{04747F9F-FA34-9727-0D92-CE2D438275CB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7EDD2B4-8133-000D-14F9-8D7EF16D03A7}"/>
              </a:ext>
            </a:extLst>
          </p:cNvPr>
          <p:cNvSpPr txBox="1"/>
          <p:nvPr/>
        </p:nvSpPr>
        <p:spPr>
          <a:xfrm>
            <a:off x="982506" y="3672900"/>
            <a:ext cx="4643459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>
                <a:solidFill>
                  <a:srgbClr val="368DDF"/>
                </a:solidFill>
              </a:rPr>
              <a:t>B. </a:t>
            </a:r>
            <a:r>
              <a:rPr lang="en-US" altLang="ko-KR" sz="1200" dirty="0" smtClean="0">
                <a:solidFill>
                  <a:srgbClr val="368DDF"/>
                </a:solidFill>
              </a:rPr>
              <a:t>Investment in technology and growth industries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C54E8C7-E55A-436C-4F51-4297EC566299}"/>
              </a:ext>
            </a:extLst>
          </p:cNvPr>
          <p:cNvSpPr txBox="1"/>
          <p:nvPr/>
        </p:nvSpPr>
        <p:spPr>
          <a:xfrm>
            <a:off x="1157604" y="3979710"/>
            <a:ext cx="4643459" cy="4651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dirty="0" smtClean="0">
                <a:latin typeface="+mn-ea"/>
              </a:rPr>
              <a:t>AI industry, new bio-tech, new energy technologies, and renewable energy</a:t>
            </a:r>
            <a:endParaRPr lang="ko-KR" altLang="ko-KR" sz="1150" dirty="0">
              <a:latin typeface="+mn-ea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xmlns="" id="{EE2B8E04-8300-42A0-1B75-407032B06524}"/>
              </a:ext>
            </a:extLst>
          </p:cNvPr>
          <p:cNvGrpSpPr/>
          <p:nvPr/>
        </p:nvGrpSpPr>
        <p:grpSpPr>
          <a:xfrm>
            <a:off x="968214" y="4973100"/>
            <a:ext cx="5222274" cy="283775"/>
            <a:chOff x="968213" y="2305479"/>
            <a:chExt cx="6480099" cy="283775"/>
          </a:xfrm>
        </p:grpSpPr>
        <p:cxnSp>
          <p:nvCxnSpPr>
            <p:cNvPr id="61" name="직선 연결선[R] 60">
              <a:extLst>
                <a:ext uri="{FF2B5EF4-FFF2-40B4-BE49-F238E27FC236}">
                  <a16:creationId xmlns:a16="http://schemas.microsoft.com/office/drawing/2014/main" xmlns="" id="{57DA2040-C47B-20B3-510A-2C381A5815C7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[R] 61">
              <a:extLst>
                <a:ext uri="{FF2B5EF4-FFF2-40B4-BE49-F238E27FC236}">
                  <a16:creationId xmlns:a16="http://schemas.microsoft.com/office/drawing/2014/main" xmlns="" id="{6DEC52EA-68FB-288F-6ACF-90E8A4FF4A9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6B8ABCE-2EE8-86D2-C15F-C8ED97752BD9}"/>
              </a:ext>
            </a:extLst>
          </p:cNvPr>
          <p:cNvSpPr txBox="1"/>
          <p:nvPr/>
        </p:nvSpPr>
        <p:spPr>
          <a:xfrm>
            <a:off x="982506" y="4973137"/>
            <a:ext cx="46434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spc="50" dirty="0">
                <a:solidFill>
                  <a:srgbClr val="368DDF"/>
                </a:solidFill>
              </a:rPr>
              <a:t>C. </a:t>
            </a:r>
            <a:r>
              <a:rPr 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Investment using AI programs</a:t>
            </a:r>
            <a:endParaRPr lang="en-US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C8E9A23-45B0-9D75-58EF-F2E83BE9601D}"/>
              </a:ext>
            </a:extLst>
          </p:cNvPr>
          <p:cNvSpPr txBox="1"/>
          <p:nvPr/>
        </p:nvSpPr>
        <p:spPr>
          <a:xfrm>
            <a:off x="1157604" y="5279947"/>
            <a:ext cx="4643459" cy="6598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dirty="0" smtClean="0"/>
              <a:t>Form a stable portfolio and target companies with low price or buy signals among the stocks in the portfolio using an AI program.</a:t>
            </a:r>
            <a:endParaRPr lang="ko-KR" altLang="ko-KR" sz="1150" dirty="0"/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xmlns="" id="{70F89DCC-E423-5D97-6BD7-4573C76A903D}"/>
              </a:ext>
            </a:extLst>
          </p:cNvPr>
          <p:cNvGrpSpPr/>
          <p:nvPr/>
        </p:nvGrpSpPr>
        <p:grpSpPr>
          <a:xfrm>
            <a:off x="2336956" y="5858120"/>
            <a:ext cx="1155154" cy="312393"/>
            <a:chOff x="2336956" y="5858120"/>
            <a:chExt cx="1155154" cy="312393"/>
          </a:xfrm>
        </p:grpSpPr>
        <p:sp>
          <p:nvSpPr>
            <p:cNvPr id="72" name="모서리가 둥근 직사각형 71">
              <a:extLst>
                <a:ext uri="{FF2B5EF4-FFF2-40B4-BE49-F238E27FC236}">
                  <a16:creationId xmlns:a16="http://schemas.microsoft.com/office/drawing/2014/main" xmlns="" id="{7E9E20EA-7DB4-908E-6C45-B078BEBF0394}"/>
                </a:ext>
              </a:extLst>
            </p:cNvPr>
            <p:cNvSpPr/>
            <p:nvPr/>
          </p:nvSpPr>
          <p:spPr>
            <a:xfrm>
              <a:off x="2336956" y="5859906"/>
              <a:ext cx="1155154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C48402F-5DD8-75C7-B536-CD7F74530E4B}"/>
                </a:ext>
              </a:extLst>
            </p:cNvPr>
            <p:cNvSpPr txBox="1"/>
            <p:nvPr/>
          </p:nvSpPr>
          <p:spPr>
            <a:xfrm>
              <a:off x="2420703" y="5858120"/>
              <a:ext cx="1019613" cy="3123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r>
                <a:rPr lang="en-US" sz="1100" b="1" dirty="0" smtClean="0"/>
                <a:t>52-week low</a:t>
              </a:r>
              <a:endParaRPr lang="en-US" sz="1100" dirty="0"/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xmlns="" id="{9F940A3A-6E53-844A-EAB9-5B92CBD14FA6}"/>
              </a:ext>
            </a:extLst>
          </p:cNvPr>
          <p:cNvGrpSpPr/>
          <p:nvPr/>
        </p:nvGrpSpPr>
        <p:grpSpPr>
          <a:xfrm>
            <a:off x="3591275" y="5859906"/>
            <a:ext cx="1661741" cy="563842"/>
            <a:chOff x="3593616" y="5859906"/>
            <a:chExt cx="1661741" cy="563842"/>
          </a:xfrm>
        </p:grpSpPr>
        <p:sp>
          <p:nvSpPr>
            <p:cNvPr id="73" name="모서리가 둥근 직사각형 72">
              <a:extLst>
                <a:ext uri="{FF2B5EF4-FFF2-40B4-BE49-F238E27FC236}">
                  <a16:creationId xmlns:a16="http://schemas.microsoft.com/office/drawing/2014/main" xmlns="" id="{D4D5C9F7-9C3A-CEFD-89AA-E21A025D7083}"/>
                </a:ext>
              </a:extLst>
            </p:cNvPr>
            <p:cNvSpPr/>
            <p:nvPr/>
          </p:nvSpPr>
          <p:spPr>
            <a:xfrm>
              <a:off x="3593616" y="5859906"/>
              <a:ext cx="1661741" cy="5408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30BC485A-8427-E688-9500-3B35921F926B}"/>
                </a:ext>
              </a:extLst>
            </p:cNvPr>
            <p:cNvSpPr txBox="1"/>
            <p:nvPr/>
          </p:nvSpPr>
          <p:spPr>
            <a:xfrm>
              <a:off x="3643613" y="5876226"/>
              <a:ext cx="1561747" cy="5475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/>
              <a:r>
                <a:rPr lang="en-US" b="1" dirty="0" err="1" smtClean="0"/>
                <a:t>egative</a:t>
              </a:r>
              <a:r>
                <a:rPr lang="en-US" b="1" dirty="0" smtClean="0"/>
                <a:t> event for a company</a:t>
              </a:r>
              <a:endParaRPr lang="en-US" dirty="0"/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xmlns="" id="{2BF6F8E4-04DE-98B3-945E-3F67D12896EB}"/>
              </a:ext>
            </a:extLst>
          </p:cNvPr>
          <p:cNvGrpSpPr/>
          <p:nvPr/>
        </p:nvGrpSpPr>
        <p:grpSpPr>
          <a:xfrm>
            <a:off x="5352182" y="5859906"/>
            <a:ext cx="780387" cy="477985"/>
            <a:chOff x="5352182" y="5859906"/>
            <a:chExt cx="780387" cy="477985"/>
          </a:xfrm>
        </p:grpSpPr>
        <p:sp>
          <p:nvSpPr>
            <p:cNvPr id="74" name="모서리가 둥근 직사각형 73">
              <a:extLst>
                <a:ext uri="{FF2B5EF4-FFF2-40B4-BE49-F238E27FC236}">
                  <a16:creationId xmlns:a16="http://schemas.microsoft.com/office/drawing/2014/main" xmlns="" id="{6F759F8E-6BAB-7798-D69F-022C9C5C1AE4}"/>
                </a:ext>
              </a:extLst>
            </p:cNvPr>
            <p:cNvSpPr/>
            <p:nvPr/>
          </p:nvSpPr>
          <p:spPr>
            <a:xfrm>
              <a:off x="5352182" y="5859906"/>
              <a:ext cx="780387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0D69771F-6D00-0BF0-CDB1-785708CF66E4}"/>
                </a:ext>
              </a:extLst>
            </p:cNvPr>
            <p:cNvSpPr txBox="1"/>
            <p:nvPr/>
          </p:nvSpPr>
          <p:spPr>
            <a:xfrm>
              <a:off x="5384706" y="5876226"/>
              <a:ext cx="71533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b="1" dirty="0" smtClean="0"/>
                <a:t>war</a:t>
              </a:r>
              <a:endParaRPr lang="en-US" dirty="0" smtClean="0"/>
            </a:p>
            <a:p>
              <a:pPr algn="ctr">
                <a:lnSpc>
                  <a:spcPct val="100000"/>
                </a:lnSpc>
              </a:pP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xmlns="" id="{EAEB9A44-D5D2-BD18-6CEA-B58456C938C7}"/>
              </a:ext>
            </a:extLst>
          </p:cNvPr>
          <p:cNvGrpSpPr/>
          <p:nvPr/>
        </p:nvGrpSpPr>
        <p:grpSpPr>
          <a:xfrm>
            <a:off x="4779034" y="4312613"/>
            <a:ext cx="1353535" cy="309638"/>
            <a:chOff x="4779034" y="5859906"/>
            <a:chExt cx="1353535" cy="309638"/>
          </a:xfrm>
        </p:grpSpPr>
        <p:sp>
          <p:nvSpPr>
            <p:cNvPr id="100" name="모서리가 둥근 직사각형 99">
              <a:extLst>
                <a:ext uri="{FF2B5EF4-FFF2-40B4-BE49-F238E27FC236}">
                  <a16:creationId xmlns:a16="http://schemas.microsoft.com/office/drawing/2014/main" xmlns="" id="{4CC5B63E-BF58-55F8-5434-8EDE2B2AB542}"/>
                </a:ext>
              </a:extLst>
            </p:cNvPr>
            <p:cNvSpPr/>
            <p:nvPr/>
          </p:nvSpPr>
          <p:spPr>
            <a:xfrm>
              <a:off x="4779034" y="5859906"/>
              <a:ext cx="1353535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818DBBDE-DDF6-F2D0-C46D-885F4FD709EB}"/>
                </a:ext>
              </a:extLst>
            </p:cNvPr>
            <p:cNvSpPr txBox="1"/>
            <p:nvPr/>
          </p:nvSpPr>
          <p:spPr>
            <a:xfrm>
              <a:off x="4820018" y="5876226"/>
              <a:ext cx="127156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Total Energies</a:t>
              </a: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xmlns="" id="{06F35BC0-066A-AC91-02AF-ADECD8C64AEC}"/>
              </a:ext>
            </a:extLst>
          </p:cNvPr>
          <p:cNvGrpSpPr/>
          <p:nvPr/>
        </p:nvGrpSpPr>
        <p:grpSpPr>
          <a:xfrm>
            <a:off x="2898475" y="4312613"/>
            <a:ext cx="1813611" cy="309638"/>
            <a:chOff x="4318958" y="5859906"/>
            <a:chExt cx="1813611" cy="309638"/>
          </a:xfrm>
        </p:grpSpPr>
        <p:sp>
          <p:nvSpPr>
            <p:cNvPr id="103" name="모서리가 둥근 직사각형 102">
              <a:extLst>
                <a:ext uri="{FF2B5EF4-FFF2-40B4-BE49-F238E27FC236}">
                  <a16:creationId xmlns:a16="http://schemas.microsoft.com/office/drawing/2014/main" xmlns="" id="{4769B2C4-4E08-832B-98E0-47E7BC8C6230}"/>
                </a:ext>
              </a:extLst>
            </p:cNvPr>
            <p:cNvSpPr/>
            <p:nvPr/>
          </p:nvSpPr>
          <p:spPr>
            <a:xfrm>
              <a:off x="4318958" y="5859906"/>
              <a:ext cx="1813611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325D91A5-386B-5C82-E397-CBF4F66F88F7}"/>
                </a:ext>
              </a:extLst>
            </p:cNvPr>
            <p:cNvSpPr txBox="1"/>
            <p:nvPr/>
          </p:nvSpPr>
          <p:spPr>
            <a:xfrm>
              <a:off x="4339450" y="5876226"/>
              <a:ext cx="177262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Global X China Energy</a:t>
              </a: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xmlns="" id="{2F582C9F-A885-9A49-1201-1FC46974D393}"/>
              </a:ext>
            </a:extLst>
          </p:cNvPr>
          <p:cNvGrpSpPr/>
          <p:nvPr/>
        </p:nvGrpSpPr>
        <p:grpSpPr>
          <a:xfrm>
            <a:off x="5124091" y="2992841"/>
            <a:ext cx="1033090" cy="309638"/>
            <a:chOff x="5124091" y="5859906"/>
            <a:chExt cx="1033090" cy="309638"/>
          </a:xfrm>
        </p:grpSpPr>
        <p:sp>
          <p:nvSpPr>
            <p:cNvPr id="109" name="모서리가 둥근 직사각형 108">
              <a:extLst>
                <a:ext uri="{FF2B5EF4-FFF2-40B4-BE49-F238E27FC236}">
                  <a16:creationId xmlns:a16="http://schemas.microsoft.com/office/drawing/2014/main" xmlns="" id="{545F847C-B7D9-CC5D-6BD1-8A4AC9A7FD5F}"/>
                </a:ext>
              </a:extLst>
            </p:cNvPr>
            <p:cNvSpPr/>
            <p:nvPr/>
          </p:nvSpPr>
          <p:spPr>
            <a:xfrm>
              <a:off x="5124091" y="5859906"/>
              <a:ext cx="1008478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CBBE5036-A0BA-E677-5DB6-1D7DCAA14763}"/>
                </a:ext>
              </a:extLst>
            </p:cNvPr>
            <p:cNvSpPr txBox="1"/>
            <p:nvPr/>
          </p:nvSpPr>
          <p:spPr>
            <a:xfrm>
              <a:off x="5184047" y="5876226"/>
              <a:ext cx="97313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Orange SA</a:t>
              </a: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xmlns="" id="{0AC93FCF-9443-3062-E16A-943F5B706558}"/>
              </a:ext>
            </a:extLst>
          </p:cNvPr>
          <p:cNvGrpSpPr/>
          <p:nvPr/>
        </p:nvGrpSpPr>
        <p:grpSpPr>
          <a:xfrm>
            <a:off x="3231554" y="2992841"/>
            <a:ext cx="1155555" cy="309638"/>
            <a:chOff x="4977014" y="5859906"/>
            <a:chExt cx="1155555" cy="309638"/>
          </a:xfrm>
        </p:grpSpPr>
        <p:sp>
          <p:nvSpPr>
            <p:cNvPr id="112" name="모서리가 둥근 직사각형 111">
              <a:extLst>
                <a:ext uri="{FF2B5EF4-FFF2-40B4-BE49-F238E27FC236}">
                  <a16:creationId xmlns:a16="http://schemas.microsoft.com/office/drawing/2014/main" xmlns="" id="{2DD58A1D-F0B0-9AD3-860C-90541860B13B}"/>
                </a:ext>
              </a:extLst>
            </p:cNvPr>
            <p:cNvSpPr/>
            <p:nvPr/>
          </p:nvSpPr>
          <p:spPr>
            <a:xfrm>
              <a:off x="4977014" y="5859906"/>
              <a:ext cx="1155555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D7ED68A7-94B9-49DE-B175-C4302548C37E}"/>
                </a:ext>
              </a:extLst>
            </p:cNvPr>
            <p:cNvSpPr txBox="1"/>
            <p:nvPr/>
          </p:nvSpPr>
          <p:spPr>
            <a:xfrm>
              <a:off x="4987260" y="5876226"/>
              <a:ext cx="1135063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Altria Group</a:t>
              </a: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xmlns="" id="{1EE98593-F453-800B-081E-4ED879AAD7E0}"/>
              </a:ext>
            </a:extLst>
          </p:cNvPr>
          <p:cNvGrpSpPr/>
          <p:nvPr/>
        </p:nvGrpSpPr>
        <p:grpSpPr>
          <a:xfrm>
            <a:off x="4453868" y="2992841"/>
            <a:ext cx="603465" cy="309638"/>
            <a:chOff x="5529103" y="5859906"/>
            <a:chExt cx="603465" cy="309638"/>
          </a:xfrm>
        </p:grpSpPr>
        <p:sp>
          <p:nvSpPr>
            <p:cNvPr id="115" name="모서리가 둥근 직사각형 114">
              <a:extLst>
                <a:ext uri="{FF2B5EF4-FFF2-40B4-BE49-F238E27FC236}">
                  <a16:creationId xmlns:a16="http://schemas.microsoft.com/office/drawing/2014/main" xmlns="" id="{5EA03BE7-E9FF-3E10-D4DA-218C53B7C693}"/>
                </a:ext>
              </a:extLst>
            </p:cNvPr>
            <p:cNvSpPr/>
            <p:nvPr/>
          </p:nvSpPr>
          <p:spPr>
            <a:xfrm>
              <a:off x="5529103" y="5859906"/>
              <a:ext cx="603465" cy="30963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A0D98CA7-02F8-AB30-A6BD-09052B26FB6A}"/>
                </a:ext>
              </a:extLst>
            </p:cNvPr>
            <p:cNvSpPr txBox="1"/>
            <p:nvPr/>
          </p:nvSpPr>
          <p:spPr>
            <a:xfrm>
              <a:off x="5609616" y="5876226"/>
              <a:ext cx="44243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3M</a:t>
              </a:r>
              <a:endParaRPr lang="ko-KR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sp>
        <p:nvSpPr>
          <p:cNvPr id="117" name="호 116">
            <a:extLst>
              <a:ext uri="{FF2B5EF4-FFF2-40B4-BE49-F238E27FC236}">
                <a16:creationId xmlns:a16="http://schemas.microsoft.com/office/drawing/2014/main" xmlns="" id="{70D9E6EF-C07D-5824-B16E-1E5034FBF263}"/>
              </a:ext>
            </a:extLst>
          </p:cNvPr>
          <p:cNvSpPr/>
          <p:nvPr/>
        </p:nvSpPr>
        <p:spPr>
          <a:xfrm rot="18639004">
            <a:off x="7265469" y="4349536"/>
            <a:ext cx="1860822" cy="1860822"/>
          </a:xfrm>
          <a:prstGeom prst="arc">
            <a:avLst>
              <a:gd name="adj1" fmla="val 18139176"/>
              <a:gd name="adj2" fmla="val 0"/>
            </a:avLst>
          </a:prstGeom>
          <a:ln w="12700">
            <a:prstDash val="sys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59" name="그룹 158">
            <a:extLst>
              <a:ext uri="{FF2B5EF4-FFF2-40B4-BE49-F238E27FC236}">
                <a16:creationId xmlns:a16="http://schemas.microsoft.com/office/drawing/2014/main" xmlns="" id="{8417489F-1C5B-E38B-E18E-1E238D9CA05F}"/>
              </a:ext>
            </a:extLst>
          </p:cNvPr>
          <p:cNvGrpSpPr/>
          <p:nvPr/>
        </p:nvGrpSpPr>
        <p:grpSpPr>
          <a:xfrm>
            <a:off x="6488687" y="1937724"/>
            <a:ext cx="1325982" cy="4240562"/>
            <a:chOff x="6434742" y="1937724"/>
            <a:chExt cx="1325982" cy="4240562"/>
          </a:xfrm>
        </p:grpSpPr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xmlns="" id="{A3C32DA8-D0FF-29EE-40CB-8F2E897B311E}"/>
                </a:ext>
              </a:extLst>
            </p:cNvPr>
            <p:cNvSpPr/>
            <p:nvPr/>
          </p:nvSpPr>
          <p:spPr>
            <a:xfrm>
              <a:off x="6797170" y="2350881"/>
              <a:ext cx="963553" cy="1881659"/>
            </a:xfrm>
            <a:prstGeom prst="rect">
              <a:avLst/>
            </a:prstGeom>
            <a:gradFill>
              <a:gsLst>
                <a:gs pos="0">
                  <a:srgbClr val="368DDF"/>
                </a:gs>
                <a:gs pos="100000">
                  <a:srgbClr val="2FBCC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xmlns="" id="{F03EBB21-7992-3443-6813-26442D439373}"/>
                </a:ext>
              </a:extLst>
            </p:cNvPr>
            <p:cNvSpPr/>
            <p:nvPr/>
          </p:nvSpPr>
          <p:spPr>
            <a:xfrm>
              <a:off x="6797170" y="5166534"/>
              <a:ext cx="963553" cy="1011752"/>
            </a:xfrm>
            <a:prstGeom prst="rect">
              <a:avLst/>
            </a:prstGeom>
            <a:gradFill>
              <a:gsLst>
                <a:gs pos="0">
                  <a:srgbClr val="2EC5C5"/>
                </a:gs>
                <a:gs pos="100000">
                  <a:srgbClr val="24CEA0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xmlns="" id="{9D62EBAA-D211-0021-446F-585933F6F436}"/>
                </a:ext>
              </a:extLst>
            </p:cNvPr>
            <p:cNvSpPr/>
            <p:nvPr/>
          </p:nvSpPr>
          <p:spPr>
            <a:xfrm>
              <a:off x="6797170" y="4301374"/>
              <a:ext cx="963553" cy="803224"/>
            </a:xfrm>
            <a:prstGeom prst="rect">
              <a:avLst/>
            </a:prstGeom>
            <a:gradFill>
              <a:gsLst>
                <a:gs pos="0">
                  <a:srgbClr val="2FBCCF"/>
                </a:gs>
                <a:gs pos="100000">
                  <a:srgbClr val="2CC7B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92595FEF-1795-9671-C038-CB95670B06D0}"/>
                </a:ext>
              </a:extLst>
            </p:cNvPr>
            <p:cNvSpPr txBox="1"/>
            <p:nvPr/>
          </p:nvSpPr>
          <p:spPr>
            <a:xfrm>
              <a:off x="6797170" y="1937724"/>
              <a:ext cx="963554" cy="3294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z="1500" spc="50" dirty="0" smtClean="0"/>
                <a:t>Ratio</a:t>
              </a:r>
              <a:endParaRPr lang="ko-KR" altLang="en-US" sz="1500" spc="50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6BE5F88A-CB34-B5CF-5F93-B33DFD173FFB}"/>
                </a:ext>
              </a:extLst>
            </p:cNvPr>
            <p:cNvSpPr txBox="1"/>
            <p:nvPr/>
          </p:nvSpPr>
          <p:spPr>
            <a:xfrm>
              <a:off x="6934912" y="3103293"/>
              <a:ext cx="711216" cy="3768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chemeClr val="bg1"/>
                  </a:solidFill>
                </a:rPr>
                <a:t>50</a:t>
              </a:r>
              <a:r>
                <a:rPr lang="en-US" altLang="ko-KR" sz="1100" spc="50" dirty="0">
                  <a:solidFill>
                    <a:schemeClr val="bg1"/>
                  </a:solidFill>
                </a:rPr>
                <a:t>%</a:t>
              </a:r>
              <a:endParaRPr lang="ko-KR" altLang="en-US" spc="50" dirty="0">
                <a:solidFill>
                  <a:schemeClr val="bg1"/>
                </a:solidFill>
              </a:endParaRPr>
            </a:p>
          </p:txBody>
        </p:sp>
        <p:grpSp>
          <p:nvGrpSpPr>
            <p:cNvPr id="146" name="그룹 145">
              <a:extLst>
                <a:ext uri="{FF2B5EF4-FFF2-40B4-BE49-F238E27FC236}">
                  <a16:creationId xmlns:a16="http://schemas.microsoft.com/office/drawing/2014/main" xmlns="" id="{49266CB9-F55F-2071-30B0-84619327DE09}"/>
                </a:ext>
              </a:extLst>
            </p:cNvPr>
            <p:cNvGrpSpPr/>
            <p:nvPr/>
          </p:nvGrpSpPr>
          <p:grpSpPr>
            <a:xfrm>
              <a:off x="6522246" y="2355850"/>
              <a:ext cx="139619" cy="1870076"/>
              <a:chOff x="6497606" y="2350881"/>
              <a:chExt cx="193238" cy="1881659"/>
            </a:xfrm>
          </p:grpSpPr>
          <p:cxnSp>
            <p:nvCxnSpPr>
              <p:cNvPr id="135" name="직선 연결선[R] 134">
                <a:extLst>
                  <a:ext uri="{FF2B5EF4-FFF2-40B4-BE49-F238E27FC236}">
                    <a16:creationId xmlns:a16="http://schemas.microsoft.com/office/drawing/2014/main" xmlns="" id="{46BDD11E-89BC-6BFE-AA0E-AA7F88ADAC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225" y="2350881"/>
                <a:ext cx="0" cy="1881659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직선 연결선[R] 136">
                <a:extLst>
                  <a:ext uri="{FF2B5EF4-FFF2-40B4-BE49-F238E27FC236}">
                    <a16:creationId xmlns:a16="http://schemas.microsoft.com/office/drawing/2014/main" xmlns="" id="{E55A67B6-A089-7199-E646-3E91D7BDE7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97606" y="2350881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[R] 139">
                <a:extLst>
                  <a:ext uri="{FF2B5EF4-FFF2-40B4-BE49-F238E27FC236}">
                    <a16:creationId xmlns:a16="http://schemas.microsoft.com/office/drawing/2014/main" xmlns="" id="{C87CF854-ADBA-8370-341A-3615FC8CC6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97606" y="4232540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그룹 152">
              <a:extLst>
                <a:ext uri="{FF2B5EF4-FFF2-40B4-BE49-F238E27FC236}">
                  <a16:creationId xmlns:a16="http://schemas.microsoft.com/office/drawing/2014/main" xmlns="" id="{CEA4C8BF-94D3-11DB-C845-03481D21066F}"/>
                </a:ext>
              </a:extLst>
            </p:cNvPr>
            <p:cNvGrpSpPr/>
            <p:nvPr/>
          </p:nvGrpSpPr>
          <p:grpSpPr>
            <a:xfrm>
              <a:off x="6522246" y="4307724"/>
              <a:ext cx="139619" cy="791326"/>
              <a:chOff x="6765401" y="4307724"/>
              <a:chExt cx="193238" cy="791326"/>
            </a:xfrm>
          </p:grpSpPr>
          <p:cxnSp>
            <p:nvCxnSpPr>
              <p:cNvPr id="142" name="직선 연결선[R] 141">
                <a:extLst>
                  <a:ext uri="{FF2B5EF4-FFF2-40B4-BE49-F238E27FC236}">
                    <a16:creationId xmlns:a16="http://schemas.microsoft.com/office/drawing/2014/main" xmlns="" id="{4176EA82-6394-9B05-1665-278E65E33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2020" y="4307724"/>
                <a:ext cx="0" cy="791326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직선 연결선[R] 142">
                <a:extLst>
                  <a:ext uri="{FF2B5EF4-FFF2-40B4-BE49-F238E27FC236}">
                    <a16:creationId xmlns:a16="http://schemas.microsoft.com/office/drawing/2014/main" xmlns="" id="{2FD55DA6-20E7-E5FB-6142-90DEFE82A7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401" y="4307724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직선 연결선[R] 146">
                <a:extLst>
                  <a:ext uri="{FF2B5EF4-FFF2-40B4-BE49-F238E27FC236}">
                    <a16:creationId xmlns:a16="http://schemas.microsoft.com/office/drawing/2014/main" xmlns="" id="{9066007C-CDA5-56D7-D80D-881C1B58E9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401" y="5099050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xmlns="" id="{04B31C5E-B7E6-563A-1A89-608887643C53}"/>
                </a:ext>
              </a:extLst>
            </p:cNvPr>
            <p:cNvGrpSpPr/>
            <p:nvPr/>
          </p:nvGrpSpPr>
          <p:grpSpPr>
            <a:xfrm>
              <a:off x="6522246" y="5172075"/>
              <a:ext cx="139619" cy="1006211"/>
              <a:chOff x="6765401" y="5172075"/>
              <a:chExt cx="193238" cy="1006211"/>
            </a:xfrm>
          </p:grpSpPr>
          <p:cxnSp>
            <p:nvCxnSpPr>
              <p:cNvPr id="144" name="직선 연결선[R] 143">
                <a:extLst>
                  <a:ext uri="{FF2B5EF4-FFF2-40B4-BE49-F238E27FC236}">
                    <a16:creationId xmlns:a16="http://schemas.microsoft.com/office/drawing/2014/main" xmlns="" id="{51BAA9D6-F90E-832B-985E-32EE702283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401" y="6175375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직선 연결선[R] 147">
                <a:extLst>
                  <a:ext uri="{FF2B5EF4-FFF2-40B4-BE49-F238E27FC236}">
                    <a16:creationId xmlns:a16="http://schemas.microsoft.com/office/drawing/2014/main" xmlns="" id="{10C6087B-D091-B488-BC03-F3EFC84055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401" y="5172075"/>
                <a:ext cx="193238" cy="0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직선 연결선[R] 149">
                <a:extLst>
                  <a:ext uri="{FF2B5EF4-FFF2-40B4-BE49-F238E27FC236}">
                    <a16:creationId xmlns:a16="http://schemas.microsoft.com/office/drawing/2014/main" xmlns="" id="{7E860B49-2B65-3000-7EE6-4F36BDD77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2020" y="5172075"/>
                <a:ext cx="0" cy="1006211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A5470A5A-CF0F-4D83-E674-9B7BBAEC8098}"/>
                </a:ext>
              </a:extLst>
            </p:cNvPr>
            <p:cNvSpPr txBox="1"/>
            <p:nvPr/>
          </p:nvSpPr>
          <p:spPr>
            <a:xfrm>
              <a:off x="6434742" y="3102471"/>
              <a:ext cx="314626" cy="376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rgbClr val="368DDF"/>
                  </a:solidFill>
                </a:rPr>
                <a:t>A</a:t>
              </a:r>
              <a:endParaRPr lang="ko-KR" altLang="en-US" spc="50" dirty="0">
                <a:solidFill>
                  <a:srgbClr val="368DDF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31E06E77-A575-022D-BED5-B98C35E40C27}"/>
                </a:ext>
              </a:extLst>
            </p:cNvPr>
            <p:cNvSpPr txBox="1"/>
            <p:nvPr/>
          </p:nvSpPr>
          <p:spPr>
            <a:xfrm>
              <a:off x="6934912" y="4514569"/>
              <a:ext cx="711216" cy="3768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chemeClr val="bg1"/>
                  </a:solidFill>
                </a:rPr>
                <a:t>20</a:t>
              </a:r>
              <a:r>
                <a:rPr lang="en-US" altLang="ko-KR" sz="1100" spc="50" dirty="0">
                  <a:solidFill>
                    <a:schemeClr val="bg1"/>
                  </a:solidFill>
                </a:rPr>
                <a:t>%</a:t>
              </a:r>
              <a:endParaRPr lang="ko-KR" altLang="en-US" spc="50" dirty="0">
                <a:solidFill>
                  <a:schemeClr val="bg1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36B581E5-F082-0EF3-1339-F55EA4EBB66E}"/>
                </a:ext>
              </a:extLst>
            </p:cNvPr>
            <p:cNvSpPr txBox="1"/>
            <p:nvPr/>
          </p:nvSpPr>
          <p:spPr>
            <a:xfrm>
              <a:off x="6434742" y="4514569"/>
              <a:ext cx="314626" cy="376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rgbClr val="2EC5C5"/>
                  </a:solidFill>
                </a:rPr>
                <a:t>B</a:t>
              </a:r>
              <a:endParaRPr lang="ko-KR" altLang="en-US" spc="50" dirty="0">
                <a:solidFill>
                  <a:srgbClr val="2EC5C5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603449D7-A98D-2D71-EC6A-707F611130E7}"/>
                </a:ext>
              </a:extLst>
            </p:cNvPr>
            <p:cNvSpPr txBox="1"/>
            <p:nvPr/>
          </p:nvSpPr>
          <p:spPr>
            <a:xfrm>
              <a:off x="6434742" y="5483993"/>
              <a:ext cx="314626" cy="376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rgbClr val="24CEA0"/>
                  </a:solidFill>
                </a:rPr>
                <a:t>C</a:t>
              </a:r>
              <a:endParaRPr lang="ko-KR" altLang="en-US" spc="50" dirty="0">
                <a:solidFill>
                  <a:srgbClr val="24CEA0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DBD9AB3D-2656-5ADD-DA0D-3136C5110B5D}"/>
                </a:ext>
              </a:extLst>
            </p:cNvPr>
            <p:cNvSpPr txBox="1"/>
            <p:nvPr/>
          </p:nvSpPr>
          <p:spPr>
            <a:xfrm>
              <a:off x="6934912" y="5483993"/>
              <a:ext cx="711216" cy="3768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ko-KR" spc="50" dirty="0">
                  <a:solidFill>
                    <a:schemeClr val="bg1"/>
                  </a:solidFill>
                </a:rPr>
                <a:t>30</a:t>
              </a:r>
              <a:r>
                <a:rPr lang="en-US" altLang="ko-KR" sz="1100" spc="50" dirty="0">
                  <a:solidFill>
                    <a:schemeClr val="bg1"/>
                  </a:solidFill>
                </a:rPr>
                <a:t>%</a:t>
              </a:r>
              <a:endParaRPr lang="ko-KR" altLang="en-US" spc="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0" name="그림 159">
            <a:extLst>
              <a:ext uri="{FF2B5EF4-FFF2-40B4-BE49-F238E27FC236}">
                <a16:creationId xmlns:a16="http://schemas.microsoft.com/office/drawing/2014/main" xmlns="" id="{613B6939-33CD-2274-66B6-5F23FA6C991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10472893" y="5419788"/>
            <a:ext cx="193765" cy="203761"/>
          </a:xfrm>
          <a:prstGeom prst="rect">
            <a:avLst/>
          </a:prstGeom>
        </p:spPr>
      </p:pic>
      <p:pic>
        <p:nvPicPr>
          <p:cNvPr id="161" name="그림 160">
            <a:extLst>
              <a:ext uri="{FF2B5EF4-FFF2-40B4-BE49-F238E27FC236}">
                <a16:creationId xmlns:a16="http://schemas.microsoft.com/office/drawing/2014/main" xmlns="" id="{FA0EA52E-F41B-3CB1-736A-44C2625B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 flipH="1">
            <a:off x="8899111" y="5419789"/>
            <a:ext cx="263191" cy="203761"/>
          </a:xfrm>
          <a:prstGeom prst="rect">
            <a:avLst/>
          </a:prstGeom>
        </p:spPr>
      </p:pic>
      <p:pic>
        <p:nvPicPr>
          <p:cNvPr id="162" name="그림 161">
            <a:extLst>
              <a:ext uri="{FF2B5EF4-FFF2-40B4-BE49-F238E27FC236}">
                <a16:creationId xmlns:a16="http://schemas.microsoft.com/office/drawing/2014/main" xmlns="" id="{3DE207AC-21AF-2663-B1F0-7B523BD8DEC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</a:blip>
          <a:stretch>
            <a:fillRect/>
          </a:stretch>
        </p:blipFill>
        <p:spPr>
          <a:xfrm flipH="1">
            <a:off x="9707911" y="5419789"/>
            <a:ext cx="184658" cy="2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34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9754A43-26CF-AABB-8C86-80C8F60D6F37}"/>
              </a:ext>
            </a:extLst>
          </p:cNvPr>
          <p:cNvSpPr/>
          <p:nvPr/>
        </p:nvSpPr>
        <p:spPr>
          <a:xfrm>
            <a:off x="704386" y="1330980"/>
            <a:ext cx="10783228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평행 사변형[P] 13">
            <a:extLst>
              <a:ext uri="{FF2B5EF4-FFF2-40B4-BE49-F238E27FC236}">
                <a16:creationId xmlns:a16="http://schemas.microsoft.com/office/drawing/2014/main" xmlns="" id="{B4FFF8E9-A4BB-812E-01CD-7BE440487B7C}"/>
              </a:ext>
            </a:extLst>
          </p:cNvPr>
          <p:cNvSpPr/>
          <p:nvPr/>
        </p:nvSpPr>
        <p:spPr>
          <a:xfrm>
            <a:off x="6298279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368DDF"/>
          </a:solidFill>
          <a:ln w="12700">
            <a:solidFill>
              <a:srgbClr val="368DDF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4FBAC07-5E61-DA94-111A-5F0353CD495B}"/>
              </a:ext>
            </a:extLst>
          </p:cNvPr>
          <p:cNvSpPr/>
          <p:nvPr/>
        </p:nvSpPr>
        <p:spPr>
          <a:xfrm>
            <a:off x="8112868" y="2025276"/>
            <a:ext cx="3374746" cy="4144268"/>
          </a:xfrm>
          <a:prstGeom prst="rect">
            <a:avLst/>
          </a:prstGeom>
          <a:noFill/>
          <a:ln w="9525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xmlns="" id="{160966F6-85A6-909A-9298-B307BAFB8E40}"/>
              </a:ext>
            </a:extLst>
          </p:cNvPr>
          <p:cNvSpPr/>
          <p:nvPr/>
        </p:nvSpPr>
        <p:spPr>
          <a:xfrm>
            <a:off x="8239171" y="2293633"/>
            <a:ext cx="3122140" cy="305693"/>
          </a:xfrm>
          <a:prstGeom prst="roundRect">
            <a:avLst>
              <a:gd name="adj" fmla="val 5000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C193CA-96B4-7D07-486E-552534881CB3}"/>
              </a:ext>
            </a:extLst>
          </p:cNvPr>
          <p:cNvSpPr txBox="1"/>
          <p:nvPr/>
        </p:nvSpPr>
        <p:spPr>
          <a:xfrm>
            <a:off x="8110055" y="2305479"/>
            <a:ext cx="3374746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lnSpc>
                <a:spcPct val="110000"/>
              </a:lnSpc>
              <a:defRPr sz="1200" b="1" spc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Mezzanine Investment : </a:t>
            </a:r>
            <a:r>
              <a:rPr lang="en-US" altLang="ko-KR" dirty="0" smtClean="0"/>
              <a:t>60</a:t>
            </a:r>
            <a:r>
              <a:rPr lang="en-US" altLang="ko-KR" dirty="0"/>
              <a:t>%</a:t>
            </a:r>
            <a:endParaRPr lang="ko-KR" altLang="en-US" dirty="0"/>
          </a:p>
        </p:txBody>
      </p:sp>
      <p:sp>
        <p:nvSpPr>
          <p:cNvPr id="8" name="평행 사변형[P] 7">
            <a:extLst>
              <a:ext uri="{FF2B5EF4-FFF2-40B4-BE49-F238E27FC236}">
                <a16:creationId xmlns:a16="http://schemas.microsoft.com/office/drawing/2014/main" xmlns="" id="{F4BC2EEA-6EB0-5CDE-2035-CDB1A73FA391}"/>
              </a:ext>
            </a:extLst>
          </p:cNvPr>
          <p:cNvSpPr/>
          <p:nvPr/>
        </p:nvSpPr>
        <p:spPr>
          <a:xfrm>
            <a:off x="3832261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A3AAB9">
              <a:alpha val="10000"/>
            </a:srgbClr>
          </a:solidFill>
          <a:ln w="12700">
            <a:solidFill>
              <a:srgbClr val="A3AAB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평행 사변형[P] 21">
            <a:extLst>
              <a:ext uri="{FF2B5EF4-FFF2-40B4-BE49-F238E27FC236}">
                <a16:creationId xmlns:a16="http://schemas.microsoft.com/office/drawing/2014/main" xmlns="" id="{9479AE6E-B2A2-C336-B3DA-DAF6651E37DE}"/>
              </a:ext>
            </a:extLst>
          </p:cNvPr>
          <p:cNvSpPr/>
          <p:nvPr/>
        </p:nvSpPr>
        <p:spPr>
          <a:xfrm>
            <a:off x="6298279" y="1330980"/>
            <a:ext cx="2723318" cy="4643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bg1">
                  <a:alpha val="25000"/>
                </a:schemeClr>
              </a:gs>
              <a:gs pos="39000">
                <a:schemeClr val="bg1">
                  <a:alpha val="0"/>
                </a:schemeClr>
              </a:gs>
            </a:gsLst>
            <a:lin ang="3000000" scaled="0"/>
          </a:gra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3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RICCO A.I. </a:t>
            </a:r>
            <a:r>
              <a:rPr lang="en-US" dirty="0" smtClean="0"/>
              <a:t>Business model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A.I RICCO LABS seeks to diversify and manage risk and honestly distribute returns through a variety of investments.</a:t>
            </a:r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3EB7D9-7273-A271-5B7D-C2C4F5410A18}"/>
              </a:ext>
            </a:extLst>
          </p:cNvPr>
          <p:cNvSpPr txBox="1"/>
          <p:nvPr/>
        </p:nvSpPr>
        <p:spPr>
          <a:xfrm>
            <a:off x="869576" y="1393886"/>
            <a:ext cx="273370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600" dirty="0" smtClean="0">
                <a:solidFill>
                  <a:schemeClr val="bg1"/>
                </a:solidFill>
              </a:rPr>
              <a:t>Investment strategy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평행 사변형[P] 14">
            <a:extLst>
              <a:ext uri="{FF2B5EF4-FFF2-40B4-BE49-F238E27FC236}">
                <a16:creationId xmlns:a16="http://schemas.microsoft.com/office/drawing/2014/main" xmlns="" id="{5358FA66-0510-BD68-B6DD-2212851B3981}"/>
              </a:ext>
            </a:extLst>
          </p:cNvPr>
          <p:cNvSpPr/>
          <p:nvPr/>
        </p:nvSpPr>
        <p:spPr>
          <a:xfrm>
            <a:off x="8764296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A3AAB9">
              <a:alpha val="10000"/>
            </a:srgbClr>
          </a:solidFill>
          <a:ln w="12700">
            <a:solidFill>
              <a:srgbClr val="A3AAB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8" name="그림 17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9344E211-EF8E-9E66-6C7D-76FFAABDE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t="1" b="11885"/>
          <a:stretch/>
        </p:blipFill>
        <p:spPr>
          <a:xfrm>
            <a:off x="2575601" y="1474447"/>
            <a:ext cx="1156734" cy="3385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9D492B-839D-16B4-8E6A-72969BB18890}"/>
              </a:ext>
            </a:extLst>
          </p:cNvPr>
          <p:cNvSpPr txBox="1"/>
          <p:nvPr/>
        </p:nvSpPr>
        <p:spPr>
          <a:xfrm>
            <a:off x="3832261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>
                    <a:alpha val="2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stock investment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610368-222F-3974-954C-0EAB0887C496}"/>
              </a:ext>
            </a:extLst>
          </p:cNvPr>
          <p:cNvSpPr txBox="1"/>
          <p:nvPr/>
        </p:nvSpPr>
        <p:spPr>
          <a:xfrm>
            <a:off x="6298279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Mezzanine investment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3005397-B907-A34B-3592-30BEA38C8B5A}"/>
              </a:ext>
            </a:extLst>
          </p:cNvPr>
          <p:cNvSpPr txBox="1"/>
          <p:nvPr/>
        </p:nvSpPr>
        <p:spPr>
          <a:xfrm>
            <a:off x="8764296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 smtClean="0">
                <a:solidFill>
                  <a:schemeClr val="bg1">
                    <a:alpha val="20000"/>
                  </a:schemeClr>
                </a:solidFill>
              </a:rPr>
              <a:t>Real estate investment</a:t>
            </a:r>
            <a:endParaRPr lang="ko-KR" altLang="en-US" sz="1400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D24DDB-AC6E-E231-CC5E-9F9F03E3E227}"/>
              </a:ext>
            </a:extLst>
          </p:cNvPr>
          <p:cNvSpPr txBox="1"/>
          <p:nvPr/>
        </p:nvSpPr>
        <p:spPr>
          <a:xfrm>
            <a:off x="869576" y="1937724"/>
            <a:ext cx="3132056" cy="3462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500" spc="50" dirty="0" smtClean="0"/>
              <a:t>Mezzanine </a:t>
            </a:r>
            <a:r>
              <a:rPr lang="en-US" altLang="ko-KR" sz="1500" spc="50" dirty="0" smtClean="0"/>
              <a:t>investment</a:t>
            </a:r>
            <a:endParaRPr lang="ko-KR" altLang="en-US" sz="1500" spc="50" dirty="0"/>
          </a:p>
        </p:txBody>
      </p: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xmlns="" id="{6A845200-624D-E113-9262-E6A38C43500C}"/>
              </a:ext>
            </a:extLst>
          </p:cNvPr>
          <p:cNvCxnSpPr>
            <a:cxnSpLocks/>
          </p:cNvCxnSpPr>
          <p:nvPr/>
        </p:nvCxnSpPr>
        <p:spPr>
          <a:xfrm flipV="1">
            <a:off x="8390989" y="5673447"/>
            <a:ext cx="2818504" cy="11464"/>
          </a:xfrm>
          <a:prstGeom prst="line">
            <a:avLst/>
          </a:prstGeom>
          <a:ln w="6350">
            <a:solidFill>
              <a:srgbClr val="A3AA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양쪽 모서리가 둥근 사각형 31">
            <a:extLst>
              <a:ext uri="{FF2B5EF4-FFF2-40B4-BE49-F238E27FC236}">
                <a16:creationId xmlns:a16="http://schemas.microsoft.com/office/drawing/2014/main" xmlns="" id="{7B7D6D6F-D773-127B-CF64-4470078886FF}"/>
              </a:ext>
            </a:extLst>
          </p:cNvPr>
          <p:cNvSpPr/>
          <p:nvPr/>
        </p:nvSpPr>
        <p:spPr>
          <a:xfrm>
            <a:off x="8837425" y="4543292"/>
            <a:ext cx="386563" cy="11416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3" name="양쪽 모서리가 둥근 사각형 32">
            <a:extLst>
              <a:ext uri="{FF2B5EF4-FFF2-40B4-BE49-F238E27FC236}">
                <a16:creationId xmlns:a16="http://schemas.microsoft.com/office/drawing/2014/main" xmlns="" id="{909BBB60-0C6D-AB4C-73CA-D819EA05EDCE}"/>
              </a:ext>
            </a:extLst>
          </p:cNvPr>
          <p:cNvSpPr/>
          <p:nvPr/>
        </p:nvSpPr>
        <p:spPr>
          <a:xfrm>
            <a:off x="9606959" y="3413520"/>
            <a:ext cx="386563" cy="227139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  <a:effectLst>
            <a:outerShdw blurRad="25400" dist="254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4" name="양쪽 모서리가 둥근 사각형 33">
            <a:extLst>
              <a:ext uri="{FF2B5EF4-FFF2-40B4-BE49-F238E27FC236}">
                <a16:creationId xmlns:a16="http://schemas.microsoft.com/office/drawing/2014/main" xmlns="" id="{0A1D72A8-E745-F0E8-29C1-6847CF0970B3}"/>
              </a:ext>
            </a:extLst>
          </p:cNvPr>
          <p:cNvSpPr/>
          <p:nvPr/>
        </p:nvSpPr>
        <p:spPr>
          <a:xfrm>
            <a:off x="10376494" y="5238307"/>
            <a:ext cx="386563" cy="4466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AF1955-178D-0CA6-B65C-A7B860C9E16E}"/>
              </a:ext>
            </a:extLst>
          </p:cNvPr>
          <p:cNvSpPr txBox="1"/>
          <p:nvPr/>
        </p:nvSpPr>
        <p:spPr>
          <a:xfrm>
            <a:off x="9513456" y="3058728"/>
            <a:ext cx="583163" cy="32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5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60</a:t>
            </a:r>
            <a:r>
              <a:rPr lang="en-US" altLang="ko-KR" sz="10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%</a:t>
            </a:r>
            <a:endParaRPr lang="ko-KR" altLang="en-US" sz="1500" spc="50" dirty="0">
              <a:solidFill>
                <a:srgbClr val="368DDF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3AC00BE-8752-38A2-21E0-B4F1EE8840EB}"/>
              </a:ext>
            </a:extLst>
          </p:cNvPr>
          <p:cNvSpPr txBox="1"/>
          <p:nvPr/>
        </p:nvSpPr>
        <p:spPr>
          <a:xfrm>
            <a:off x="8758580" y="5760428"/>
            <a:ext cx="58316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Stock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0BF5A29-E371-FCEF-A8D9-BA7B27D47009}"/>
              </a:ext>
            </a:extLst>
          </p:cNvPr>
          <p:cNvSpPr txBox="1"/>
          <p:nvPr/>
        </p:nvSpPr>
        <p:spPr>
          <a:xfrm>
            <a:off x="9507610" y="5760428"/>
            <a:ext cx="583163" cy="4196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24CEA0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Mezzanine</a:t>
            </a:r>
            <a:endParaRPr lang="ko-KR" altLang="en-US" sz="1500" b="0" spc="50" dirty="0">
              <a:solidFill>
                <a:srgbClr val="24CEA0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000062-C104-A4A9-EBED-6874E22ADEB1}"/>
              </a:ext>
            </a:extLst>
          </p:cNvPr>
          <p:cNvSpPr txBox="1"/>
          <p:nvPr/>
        </p:nvSpPr>
        <p:spPr>
          <a:xfrm>
            <a:off x="10149353" y="5760428"/>
            <a:ext cx="102262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Real estate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45D79735-7216-C076-04E9-4B341349A49D}"/>
              </a:ext>
            </a:extLst>
          </p:cNvPr>
          <p:cNvGrpSpPr/>
          <p:nvPr/>
        </p:nvGrpSpPr>
        <p:grpSpPr>
          <a:xfrm>
            <a:off x="959159" y="2254313"/>
            <a:ext cx="5314891" cy="444035"/>
            <a:chOff x="968213" y="2305479"/>
            <a:chExt cx="6480099" cy="283775"/>
          </a:xfrm>
        </p:grpSpPr>
        <p:cxnSp>
          <p:nvCxnSpPr>
            <p:cNvPr id="46" name="직선 연결선[R] 45">
              <a:extLst>
                <a:ext uri="{FF2B5EF4-FFF2-40B4-BE49-F238E27FC236}">
                  <a16:creationId xmlns:a16="http://schemas.microsoft.com/office/drawing/2014/main" xmlns="" id="{36A394DB-99EF-3E4E-B7A7-31C8F16B08F1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[R] 47">
              <a:extLst>
                <a:ext uri="{FF2B5EF4-FFF2-40B4-BE49-F238E27FC236}">
                  <a16:creationId xmlns:a16="http://schemas.microsoft.com/office/drawing/2014/main" xmlns="" id="{15430C58-D7EF-28DA-10CB-97B3120E2C5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3211070-72CD-EB6F-63E8-6E9FF14E4465}"/>
              </a:ext>
            </a:extLst>
          </p:cNvPr>
          <p:cNvSpPr txBox="1"/>
          <p:nvPr/>
        </p:nvSpPr>
        <p:spPr>
          <a:xfrm>
            <a:off x="1036827" y="2242209"/>
            <a:ext cx="4643459" cy="4851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 smtClean="0">
                <a:solidFill>
                  <a:srgbClr val="368DDF"/>
                </a:solidFill>
              </a:rPr>
              <a:t>A. Project-type investments for large enterprises and technologically advanced SMEs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69261C-505B-22BD-40FE-9A9AC3154A15}"/>
              </a:ext>
            </a:extLst>
          </p:cNvPr>
          <p:cNvSpPr txBox="1"/>
          <p:nvPr/>
        </p:nvSpPr>
        <p:spPr>
          <a:xfrm>
            <a:off x="1157604" y="2658046"/>
            <a:ext cx="4643459" cy="676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Mezzanine </a:t>
            </a:r>
            <a:r>
              <a:rPr lang="en-US" altLang="ko-KR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investment</a:t>
            </a:r>
            <a:r>
              <a:rPr lang="ko-KR" altLang="en-US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en-US" altLang="ko-KR" sz="1150" dirty="0" smtClean="0">
                <a:latin typeface="Pretendard" panose="02000503000000020004" pitchFamily="2" charset="-127"/>
              </a:rPr>
              <a:t>: Generate fixed returns by securing equity in new businesses through mezzanine loans to large companies and technology-savvy start-ups</a:t>
            </a:r>
            <a:endParaRPr lang="ko-KR" altLang="ko-KR" sz="1150" dirty="0">
              <a:latin typeface="Pretendard" panose="020005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9018DC-4843-BB07-C0D4-D94B0A0D3654}"/>
              </a:ext>
            </a:extLst>
          </p:cNvPr>
          <p:cNvSpPr txBox="1"/>
          <p:nvPr/>
        </p:nvSpPr>
        <p:spPr>
          <a:xfrm>
            <a:off x="1157604" y="3248603"/>
            <a:ext cx="4643459" cy="676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100" b="1" dirty="0" smtClean="0"/>
              <a:t>Investment conditions </a:t>
            </a:r>
            <a:r>
              <a:rPr lang="en-US" altLang="ko-KR" sz="1150" dirty="0" smtClean="0"/>
              <a:t>: Pledge majority shareholder equity, include some level of equity conversion option, participate in business rights and patents, etc.</a:t>
            </a:r>
            <a:endParaRPr lang="ko-KR" altLang="ko-KR" sz="1150" dirty="0"/>
          </a:p>
        </p:txBody>
      </p:sp>
      <p:grpSp>
        <p:nvGrpSpPr>
          <p:cNvPr id="94" name="그룹 93">
            <a:extLst>
              <a:ext uri="{FF2B5EF4-FFF2-40B4-BE49-F238E27FC236}">
                <a16:creationId xmlns:a16="http://schemas.microsoft.com/office/drawing/2014/main" xmlns="" id="{6640E90A-08EE-ECB5-EF46-20D093E1C4C0}"/>
              </a:ext>
            </a:extLst>
          </p:cNvPr>
          <p:cNvGrpSpPr/>
          <p:nvPr/>
        </p:nvGrpSpPr>
        <p:grpSpPr>
          <a:xfrm>
            <a:off x="968214" y="4832811"/>
            <a:ext cx="5369212" cy="1345478"/>
            <a:chOff x="968214" y="4448213"/>
            <a:chExt cx="5369212" cy="1345478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xmlns="" id="{ED22C0DB-92CC-9EC6-20A8-DCDCC1C46E8B}"/>
                </a:ext>
              </a:extLst>
            </p:cNvPr>
            <p:cNvGrpSpPr/>
            <p:nvPr/>
          </p:nvGrpSpPr>
          <p:grpSpPr>
            <a:xfrm>
              <a:off x="968214" y="4448561"/>
              <a:ext cx="5222274" cy="283775"/>
              <a:chOff x="968213" y="2305479"/>
              <a:chExt cx="6480099" cy="283775"/>
            </a:xfrm>
          </p:grpSpPr>
          <p:cxnSp>
            <p:nvCxnSpPr>
              <p:cNvPr id="55" name="직선 연결선[R] 54">
                <a:extLst>
                  <a:ext uri="{FF2B5EF4-FFF2-40B4-BE49-F238E27FC236}">
                    <a16:creationId xmlns:a16="http://schemas.microsoft.com/office/drawing/2014/main" xmlns="" id="{F73AD8AA-FBC2-5618-3C58-25B6E7A7E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213" y="2305479"/>
                <a:ext cx="6480099" cy="0"/>
              </a:xfrm>
              <a:prstGeom prst="line">
                <a:avLst/>
              </a:prstGeom>
              <a:ln w="9525">
                <a:solidFill>
                  <a:srgbClr val="40445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[R] 55">
                <a:extLst>
                  <a:ext uri="{FF2B5EF4-FFF2-40B4-BE49-F238E27FC236}">
                    <a16:creationId xmlns:a16="http://schemas.microsoft.com/office/drawing/2014/main" xmlns="" id="{04747F9F-FA34-9727-0D92-CE2D438275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213" y="2589254"/>
                <a:ext cx="6480099" cy="0"/>
              </a:xfrm>
              <a:prstGeom prst="line">
                <a:avLst/>
              </a:prstGeom>
              <a:ln w="9525">
                <a:solidFill>
                  <a:srgbClr val="40445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7EDD2B4-8133-000D-14F9-8D7EF16D03A7}"/>
                </a:ext>
              </a:extLst>
            </p:cNvPr>
            <p:cNvSpPr txBox="1"/>
            <p:nvPr/>
          </p:nvSpPr>
          <p:spPr>
            <a:xfrm>
              <a:off x="982506" y="4448213"/>
              <a:ext cx="4643459" cy="2954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n-US" altLang="ko-KR" sz="1200" spc="50" dirty="0">
                  <a:solidFill>
                    <a:srgbClr val="368DDF"/>
                  </a:solidFill>
                </a:rPr>
                <a:t>B. </a:t>
              </a:r>
              <a:r>
                <a:rPr lang="en-US" altLang="ko-KR" sz="1200" spc="50" dirty="0" smtClean="0">
                  <a:solidFill>
                    <a:srgbClr val="368DDF"/>
                  </a:solidFill>
                </a:rPr>
                <a:t>C</a:t>
              </a:r>
              <a:r>
                <a:rPr lang="en-US" altLang="ko-KR" sz="1200" dirty="0" smtClean="0">
                  <a:solidFill>
                    <a:srgbClr val="368DDF"/>
                  </a:solidFill>
                </a:rPr>
                <a:t>onvertible Bond(CB) </a:t>
              </a:r>
              <a:r>
                <a:rPr lang="en-US" altLang="ko-KR" sz="1200" dirty="0" smtClean="0">
                  <a:solidFill>
                    <a:srgbClr val="368DDF"/>
                  </a:solidFill>
                </a:rPr>
                <a:t>or</a:t>
              </a:r>
              <a:r>
                <a:rPr lang="ko-KR" altLang="ko-KR" sz="1200" dirty="0" smtClean="0">
                  <a:solidFill>
                    <a:srgbClr val="368DDF"/>
                  </a:solidFill>
                </a:rPr>
                <a:t> </a:t>
              </a:r>
              <a:r>
                <a:rPr lang="en-US" altLang="ko-KR" sz="1200" dirty="0" smtClean="0">
                  <a:solidFill>
                    <a:srgbClr val="368DDF"/>
                  </a:solidFill>
                </a:rPr>
                <a:t>Bond with </a:t>
              </a:r>
              <a:r>
                <a:rPr lang="en-US" altLang="ko-KR" sz="1200" dirty="0" smtClean="0">
                  <a:solidFill>
                    <a:srgbClr val="368DDF"/>
                  </a:solidFill>
                </a:rPr>
                <a:t>Warrant(BW)</a:t>
              </a:r>
              <a:endParaRPr lang="ko-KR" altLang="ko-KR" sz="1200" dirty="0">
                <a:solidFill>
                  <a:srgbClr val="368DDF"/>
                </a:solidFill>
              </a:endParaRPr>
            </a:p>
          </p:txBody>
        </p: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xmlns="" id="{326DC8C3-4804-1C3C-77D5-452789ED9B32}"/>
                </a:ext>
              </a:extLst>
            </p:cNvPr>
            <p:cNvGrpSpPr/>
            <p:nvPr/>
          </p:nvGrpSpPr>
          <p:grpSpPr>
            <a:xfrm>
              <a:off x="3262360" y="5349552"/>
              <a:ext cx="1299945" cy="427167"/>
              <a:chOff x="1192444" y="4868081"/>
              <a:chExt cx="1299945" cy="427167"/>
            </a:xfrm>
          </p:grpSpPr>
          <p:sp>
            <p:nvSpPr>
              <p:cNvPr id="69" name="모서리가 둥근 직사각형 68">
                <a:extLst>
                  <a:ext uri="{FF2B5EF4-FFF2-40B4-BE49-F238E27FC236}">
                    <a16:creationId xmlns:a16="http://schemas.microsoft.com/office/drawing/2014/main" xmlns="" id="{596349BB-4F1C-FC3C-4E3A-55629CEB2FC3}"/>
                  </a:ext>
                </a:extLst>
              </p:cNvPr>
              <p:cNvSpPr/>
              <p:nvPr/>
            </p:nvSpPr>
            <p:spPr>
              <a:xfrm>
                <a:off x="1316080" y="4872099"/>
                <a:ext cx="1032095" cy="40617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2933AF3-AF4F-52BF-0488-BFD4472D0C86}"/>
                  </a:ext>
                </a:extLst>
              </p:cNvPr>
              <p:cNvSpPr txBox="1"/>
              <p:nvPr/>
            </p:nvSpPr>
            <p:spPr>
              <a:xfrm>
                <a:off x="1357640" y="5018249"/>
                <a:ext cx="96955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b="1" dirty="0" smtClean="0"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Startups</a:t>
                </a:r>
                <a:endPara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979C8BD-0845-5B1A-414E-12957A30C671}"/>
                  </a:ext>
                </a:extLst>
              </p:cNvPr>
              <p:cNvSpPr txBox="1"/>
              <p:nvPr/>
            </p:nvSpPr>
            <p:spPr>
              <a:xfrm>
                <a:off x="1192444" y="4868081"/>
                <a:ext cx="1299945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sz="1000" dirty="0" smtClean="0">
                    <a:latin typeface="Pretendard Medium" panose="02000503000000020004" pitchFamily="2" charset="-127"/>
                    <a:ea typeface="Pretendard Medium" panose="02000503000000020004" pitchFamily="2" charset="-127"/>
                    <a:cs typeface="Pretendard Medium" panose="02000503000000020004" pitchFamily="2" charset="-127"/>
                  </a:rPr>
                  <a:t>Pre-IPO</a:t>
                </a:r>
                <a:endParaRPr lang="ko-KR" altLang="ko-KR" sz="1000" dirty="0"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endParaRPr>
              </a:p>
            </p:txBody>
          </p: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xmlns="" id="{30B0CE26-A42E-FE16-14ED-DF751AAA8080}"/>
                </a:ext>
              </a:extLst>
            </p:cNvPr>
            <p:cNvGrpSpPr/>
            <p:nvPr/>
          </p:nvGrpSpPr>
          <p:grpSpPr>
            <a:xfrm>
              <a:off x="3245059" y="4868081"/>
              <a:ext cx="1335995" cy="410195"/>
              <a:chOff x="2761266" y="4868081"/>
              <a:chExt cx="1335995" cy="410195"/>
            </a:xfrm>
          </p:grpSpPr>
          <p:sp>
            <p:nvSpPr>
              <p:cNvPr id="31" name="모서리가 둥근 직사각형 30">
                <a:extLst>
                  <a:ext uri="{FF2B5EF4-FFF2-40B4-BE49-F238E27FC236}">
                    <a16:creationId xmlns:a16="http://schemas.microsoft.com/office/drawing/2014/main" xmlns="" id="{F3AB67B7-18EA-B428-5158-897C5DC12B99}"/>
                  </a:ext>
                </a:extLst>
              </p:cNvPr>
              <p:cNvSpPr/>
              <p:nvPr/>
            </p:nvSpPr>
            <p:spPr>
              <a:xfrm>
                <a:off x="2859038" y="4872099"/>
                <a:ext cx="1170464" cy="40617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CABE306-C01F-307F-9948-AE6596E7E1E7}"/>
                  </a:ext>
                </a:extLst>
              </p:cNvPr>
              <p:cNvSpPr txBox="1"/>
              <p:nvPr/>
            </p:nvSpPr>
            <p:spPr>
              <a:xfrm>
                <a:off x="2784509" y="5018249"/>
                <a:ext cx="1312752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sz="1000" b="1" dirty="0" smtClean="0"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Small businesses</a:t>
                </a:r>
                <a:endParaRPr lang="ko-KR" altLang="ko-KR" sz="1000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378BBF52-197E-1BE3-5838-D5E60DB7E0C2}"/>
                  </a:ext>
                </a:extLst>
              </p:cNvPr>
              <p:cNvSpPr txBox="1"/>
              <p:nvPr/>
            </p:nvSpPr>
            <p:spPr>
              <a:xfrm>
                <a:off x="2761266" y="4868081"/>
                <a:ext cx="1335993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sz="1000" dirty="0" smtClean="0">
                    <a:latin typeface="Pretendard Medium" panose="02000503000000020004" pitchFamily="2" charset="-127"/>
                    <a:ea typeface="Pretendard Medium" panose="02000503000000020004" pitchFamily="2" charset="-127"/>
                    <a:cs typeface="Pretendard Medium" panose="02000503000000020004" pitchFamily="2" charset="-127"/>
                  </a:rPr>
                  <a:t>High growth</a:t>
                </a:r>
                <a:endParaRPr lang="ko-KR" altLang="ko-KR" sz="1000" dirty="0"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endParaRPr>
              </a:p>
            </p:txBody>
          </p: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xmlns="" id="{6152AC34-6984-95CE-2296-119BF11E58A3}"/>
                </a:ext>
              </a:extLst>
            </p:cNvPr>
            <p:cNvGrpSpPr/>
            <p:nvPr/>
          </p:nvGrpSpPr>
          <p:grpSpPr>
            <a:xfrm>
              <a:off x="4456484" y="4868081"/>
              <a:ext cx="1880942" cy="410195"/>
              <a:chOff x="3949880" y="4868081"/>
              <a:chExt cx="1880942" cy="410195"/>
            </a:xfrm>
          </p:grpSpPr>
          <p:sp>
            <p:nvSpPr>
              <p:cNvPr id="47" name="모서리가 둥근 직사각형 46">
                <a:extLst>
                  <a:ext uri="{FF2B5EF4-FFF2-40B4-BE49-F238E27FC236}">
                    <a16:creationId xmlns:a16="http://schemas.microsoft.com/office/drawing/2014/main" xmlns="" id="{0A5758C6-9713-5587-A953-41D1D1B2C0FF}"/>
                  </a:ext>
                </a:extLst>
              </p:cNvPr>
              <p:cNvSpPr/>
              <p:nvPr/>
            </p:nvSpPr>
            <p:spPr>
              <a:xfrm>
                <a:off x="4075719" y="4872099"/>
                <a:ext cx="1550246" cy="40617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A17AE31-EFDD-5533-7B56-AAF8495E3D5E}"/>
                  </a:ext>
                </a:extLst>
              </p:cNvPr>
              <p:cNvSpPr txBox="1"/>
              <p:nvPr/>
            </p:nvSpPr>
            <p:spPr>
              <a:xfrm>
                <a:off x="4205749" y="5018249"/>
                <a:ext cx="1362523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sz="1000" b="1" dirty="0" smtClean="0"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Small businesses</a:t>
                </a:r>
                <a:endParaRPr lang="en-US" altLang="ko-KR" sz="1000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0A8C569B-E3E1-64D3-8A29-B77018DB901E}"/>
                  </a:ext>
                </a:extLst>
              </p:cNvPr>
              <p:cNvSpPr txBox="1"/>
              <p:nvPr/>
            </p:nvSpPr>
            <p:spPr>
              <a:xfrm>
                <a:off x="3949880" y="4868081"/>
                <a:ext cx="1880942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sz="1000" dirty="0" smtClean="0">
                    <a:latin typeface="Pretendard Medium" panose="02000503000000020004" pitchFamily="2" charset="-127"/>
                    <a:ea typeface="Pretendard Medium" panose="02000503000000020004" pitchFamily="2" charset="-127"/>
                    <a:cs typeface="Pretendard Medium" panose="02000503000000020004" pitchFamily="2" charset="-127"/>
                  </a:rPr>
                  <a:t>High growth potential</a:t>
                </a:r>
                <a:endParaRPr lang="en-US" altLang="ko-KR" sz="1000" dirty="0"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endParaRPr>
              </a:p>
            </p:txBody>
          </p: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xmlns="" id="{EC63B8FB-D215-121E-5BF7-C40A32B0E4B9}"/>
                </a:ext>
              </a:extLst>
            </p:cNvPr>
            <p:cNvGrpSpPr/>
            <p:nvPr/>
          </p:nvGrpSpPr>
          <p:grpSpPr>
            <a:xfrm>
              <a:off x="4565948" y="5319086"/>
              <a:ext cx="1671900" cy="474605"/>
              <a:chOff x="916305" y="5319086"/>
              <a:chExt cx="1671900" cy="474605"/>
            </a:xfrm>
          </p:grpSpPr>
          <p:sp>
            <p:nvSpPr>
              <p:cNvPr id="79" name="모서리가 둥근 직사각형 78">
                <a:extLst>
                  <a:ext uri="{FF2B5EF4-FFF2-40B4-BE49-F238E27FC236}">
                    <a16:creationId xmlns:a16="http://schemas.microsoft.com/office/drawing/2014/main" xmlns="" id="{CC7D4579-2E95-294D-023A-142B9C221DF1}"/>
                  </a:ext>
                </a:extLst>
              </p:cNvPr>
              <p:cNvSpPr/>
              <p:nvPr/>
            </p:nvSpPr>
            <p:spPr>
              <a:xfrm>
                <a:off x="1040052" y="5319086"/>
                <a:ext cx="1385180" cy="45763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3104A3D4-67C5-8BEA-037A-00961E762E9B}"/>
                  </a:ext>
                </a:extLst>
              </p:cNvPr>
              <p:cNvSpPr txBox="1"/>
              <p:nvPr/>
            </p:nvSpPr>
            <p:spPr>
              <a:xfrm>
                <a:off x="1324827" y="5516692"/>
                <a:ext cx="88313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ko-KR" b="1" dirty="0" smtClean="0">
                    <a:latin typeface="Pretendard SemiBold" panose="02000503000000020004" pitchFamily="2" charset="-127"/>
                    <a:ea typeface="Pretendard SemiBold" panose="02000503000000020004" pitchFamily="2" charset="-127"/>
                    <a:cs typeface="Pretendard SemiBold" panose="02000503000000020004" pitchFamily="2" charset="-127"/>
                  </a:rPr>
                  <a:t>Startups</a:t>
                </a:r>
                <a:endParaRPr lang="en-US" altLang="ko-KR" b="1" dirty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83CF6133-C363-9652-6EA2-1B6F48A75F5E}"/>
                  </a:ext>
                </a:extLst>
              </p:cNvPr>
              <p:cNvSpPr txBox="1"/>
              <p:nvPr/>
            </p:nvSpPr>
            <p:spPr>
              <a:xfrm>
                <a:off x="916305" y="5357470"/>
                <a:ext cx="1671900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lvl="0" indent="0">
                  <a:lnSpc>
                    <a:spcPct val="130000"/>
                  </a:lnSpc>
                  <a:buNone/>
                  <a:defRPr sz="1200" b="0">
                    <a:solidFill>
                      <a:srgbClr val="404453"/>
                    </a:solidFill>
                    <a:latin typeface="+mn-ea"/>
                    <a:ea typeface="Pretendard" panose="02000503000000020004" pitchFamily="2" charset="-127"/>
                    <a:cs typeface="Pretendard" panose="02000503000000020004" pitchFamily="2" charset="-127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dirty="0" smtClean="0"/>
                  <a:t>Innovative Technology</a:t>
                </a:r>
                <a:endParaRPr lang="ko-KR" altLang="ko-KR" sz="1000" dirty="0">
                  <a:latin typeface="Pretendard Medium" panose="02000503000000020004" pitchFamily="2" charset="-127"/>
                  <a:ea typeface="Pretendard Medium" panose="02000503000000020004" pitchFamily="2" charset="-127"/>
                  <a:cs typeface="Pretendard Medium" panose="02000503000000020004" pitchFamily="2" charset="-127"/>
                </a:endParaRPr>
              </a:p>
            </p:txBody>
          </p:sp>
        </p:grp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xmlns="" id="{96E90FDC-6E3F-A67D-D3C4-8481F05D0AD7}"/>
              </a:ext>
            </a:extLst>
          </p:cNvPr>
          <p:cNvGrpSpPr/>
          <p:nvPr/>
        </p:nvGrpSpPr>
        <p:grpSpPr>
          <a:xfrm>
            <a:off x="4744498" y="3827277"/>
            <a:ext cx="1424285" cy="482172"/>
            <a:chOff x="4708284" y="5859906"/>
            <a:chExt cx="1424285" cy="482172"/>
          </a:xfrm>
        </p:grpSpPr>
        <p:sp>
          <p:nvSpPr>
            <p:cNvPr id="83" name="모서리가 둥근 직사각형 82">
              <a:extLst>
                <a:ext uri="{FF2B5EF4-FFF2-40B4-BE49-F238E27FC236}">
                  <a16:creationId xmlns:a16="http://schemas.microsoft.com/office/drawing/2014/main" xmlns="" id="{C0884980-1D06-9214-6C50-EB88770250BC}"/>
                </a:ext>
              </a:extLst>
            </p:cNvPr>
            <p:cNvSpPr/>
            <p:nvPr/>
          </p:nvSpPr>
          <p:spPr>
            <a:xfrm>
              <a:off x="4708284" y="5859906"/>
              <a:ext cx="1424285" cy="48217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3A111380-1E93-B959-DFA4-F32B7896543C}"/>
                </a:ext>
              </a:extLst>
            </p:cNvPr>
            <p:cNvSpPr txBox="1"/>
            <p:nvPr/>
          </p:nvSpPr>
          <p:spPr>
            <a:xfrm>
              <a:off x="4763425" y="5876226"/>
              <a:ext cx="131400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 smtClean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Tech-based startups</a:t>
              </a: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xmlns="" id="{21581B04-0E82-11C0-1510-52B175EB2A9A}"/>
              </a:ext>
            </a:extLst>
          </p:cNvPr>
          <p:cNvGrpSpPr/>
          <p:nvPr/>
        </p:nvGrpSpPr>
        <p:grpSpPr>
          <a:xfrm>
            <a:off x="3464767" y="3736743"/>
            <a:ext cx="1252088" cy="663241"/>
            <a:chOff x="4970106" y="5859906"/>
            <a:chExt cx="1252088" cy="663241"/>
          </a:xfrm>
        </p:grpSpPr>
        <p:sp>
          <p:nvSpPr>
            <p:cNvPr id="86" name="모서리가 둥근 직사각형 85">
              <a:extLst>
                <a:ext uri="{FF2B5EF4-FFF2-40B4-BE49-F238E27FC236}">
                  <a16:creationId xmlns:a16="http://schemas.microsoft.com/office/drawing/2014/main" xmlns="" id="{1489EE8F-9269-0F80-7D84-4003D190BB8B}"/>
                </a:ext>
              </a:extLst>
            </p:cNvPr>
            <p:cNvSpPr/>
            <p:nvPr/>
          </p:nvSpPr>
          <p:spPr>
            <a:xfrm>
              <a:off x="4970106" y="5859906"/>
              <a:ext cx="1252088" cy="66324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29088424-63C4-AAF2-8A6A-A18B9541CA40}"/>
                </a:ext>
              </a:extLst>
            </p:cNvPr>
            <p:cNvSpPr txBox="1"/>
            <p:nvPr/>
          </p:nvSpPr>
          <p:spPr>
            <a:xfrm>
              <a:off x="5047440" y="5876226"/>
              <a:ext cx="115664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lvl="0" indent="0">
                <a:lnSpc>
                  <a:spcPct val="130000"/>
                </a:lnSpc>
                <a:buNone/>
                <a:defRPr sz="1200" b="0">
                  <a:solidFill>
                    <a:srgbClr val="404453"/>
                  </a:solidFill>
                  <a:latin typeface="+mn-ea"/>
                  <a:ea typeface="Pretendard" panose="02000503000000020004" pitchFamily="2" charset="-127"/>
                  <a:cs typeface="Pretendard" panose="02000503000000020004" pitchFamily="2" charset="-127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b="1" dirty="0" smtClean="0"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Large international companies</a:t>
              </a:r>
              <a:endParaRPr lang="en-US" altLang="ko-KR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sp>
        <p:nvSpPr>
          <p:cNvPr id="97" name="직사각형 96">
            <a:extLst>
              <a:ext uri="{FF2B5EF4-FFF2-40B4-BE49-F238E27FC236}">
                <a16:creationId xmlns:a16="http://schemas.microsoft.com/office/drawing/2014/main" xmlns="" id="{B2C6FB90-AD6A-725F-B3F5-34DB2CABBC87}"/>
              </a:ext>
            </a:extLst>
          </p:cNvPr>
          <p:cNvSpPr/>
          <p:nvPr/>
        </p:nvSpPr>
        <p:spPr>
          <a:xfrm>
            <a:off x="6851115" y="2350881"/>
            <a:ext cx="963553" cy="2748164"/>
          </a:xfrm>
          <a:prstGeom prst="rect">
            <a:avLst/>
          </a:prstGeom>
          <a:gradFill>
            <a:gsLst>
              <a:gs pos="0">
                <a:srgbClr val="368DDF"/>
              </a:gs>
              <a:gs pos="100000">
                <a:srgbClr val="2FBCC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xmlns="" id="{9877BDF1-4954-7DF7-C6BB-4841DA27F358}"/>
              </a:ext>
            </a:extLst>
          </p:cNvPr>
          <p:cNvSpPr/>
          <p:nvPr/>
        </p:nvSpPr>
        <p:spPr>
          <a:xfrm>
            <a:off x="6851115" y="5166534"/>
            <a:ext cx="963553" cy="1011752"/>
          </a:xfrm>
          <a:prstGeom prst="rect">
            <a:avLst/>
          </a:prstGeom>
          <a:gradFill>
            <a:gsLst>
              <a:gs pos="0">
                <a:srgbClr val="2EC5C5"/>
              </a:gs>
              <a:gs pos="100000">
                <a:srgbClr val="24CEA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4A9BF8C4-C373-F38A-2993-3568CF50D6CA}"/>
              </a:ext>
            </a:extLst>
          </p:cNvPr>
          <p:cNvSpPr txBox="1"/>
          <p:nvPr/>
        </p:nvSpPr>
        <p:spPr>
          <a:xfrm>
            <a:off x="6851115" y="1937724"/>
            <a:ext cx="963554" cy="32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500" spc="50" dirty="0" smtClean="0"/>
              <a:t>Ratio</a:t>
            </a:r>
            <a:endParaRPr lang="ko-KR" altLang="en-US" sz="1500" spc="5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9C23214D-42C7-3A8B-2E0E-D66743E9AE03}"/>
              </a:ext>
            </a:extLst>
          </p:cNvPr>
          <p:cNvSpPr txBox="1"/>
          <p:nvPr/>
        </p:nvSpPr>
        <p:spPr>
          <a:xfrm>
            <a:off x="6988857" y="3536546"/>
            <a:ext cx="711216" cy="376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chemeClr val="bg1"/>
                </a:solidFill>
              </a:rPr>
              <a:t>70</a:t>
            </a:r>
            <a:r>
              <a:rPr lang="en-US" altLang="ko-KR" sz="1100" spc="50" dirty="0">
                <a:solidFill>
                  <a:schemeClr val="bg1"/>
                </a:solidFill>
              </a:rPr>
              <a:t>%</a:t>
            </a:r>
            <a:endParaRPr lang="ko-KR" altLang="en-US" spc="50" dirty="0">
              <a:solidFill>
                <a:schemeClr val="bg1"/>
              </a:solidFill>
            </a:endParaRPr>
          </a:p>
        </p:txBody>
      </p:sp>
      <p:cxnSp>
        <p:nvCxnSpPr>
          <p:cNvPr id="116" name="직선 연결선[R] 115">
            <a:extLst>
              <a:ext uri="{FF2B5EF4-FFF2-40B4-BE49-F238E27FC236}">
                <a16:creationId xmlns:a16="http://schemas.microsoft.com/office/drawing/2014/main" xmlns="" id="{EC45ECCC-C2CF-110F-442B-A22D9DA0F74F}"/>
              </a:ext>
            </a:extLst>
          </p:cNvPr>
          <p:cNvCxnSpPr>
            <a:cxnSpLocks/>
          </p:cNvCxnSpPr>
          <p:nvPr/>
        </p:nvCxnSpPr>
        <p:spPr>
          <a:xfrm>
            <a:off x="6646001" y="2355850"/>
            <a:ext cx="0" cy="2743195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[R] 116">
            <a:extLst>
              <a:ext uri="{FF2B5EF4-FFF2-40B4-BE49-F238E27FC236}">
                <a16:creationId xmlns:a16="http://schemas.microsoft.com/office/drawing/2014/main" xmlns="" id="{5A171BA8-8E6F-5C22-2EC0-DFBBB0DB9791}"/>
              </a:ext>
            </a:extLst>
          </p:cNvPr>
          <p:cNvCxnSpPr>
            <a:cxnSpLocks/>
          </p:cNvCxnSpPr>
          <p:nvPr/>
        </p:nvCxnSpPr>
        <p:spPr>
          <a:xfrm flipH="1">
            <a:off x="6576191" y="23558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[R] 114">
            <a:extLst>
              <a:ext uri="{FF2B5EF4-FFF2-40B4-BE49-F238E27FC236}">
                <a16:creationId xmlns:a16="http://schemas.microsoft.com/office/drawing/2014/main" xmlns="" id="{1DE705AD-A8DC-5BED-8909-CC8929CF363D}"/>
              </a:ext>
            </a:extLst>
          </p:cNvPr>
          <p:cNvCxnSpPr>
            <a:cxnSpLocks/>
          </p:cNvCxnSpPr>
          <p:nvPr/>
        </p:nvCxnSpPr>
        <p:spPr>
          <a:xfrm flipH="1">
            <a:off x="6576191" y="50990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그룹 103">
            <a:extLst>
              <a:ext uri="{FF2B5EF4-FFF2-40B4-BE49-F238E27FC236}">
                <a16:creationId xmlns:a16="http://schemas.microsoft.com/office/drawing/2014/main" xmlns="" id="{99B584BD-07A3-70B9-CA21-0FB2844F32C2}"/>
              </a:ext>
            </a:extLst>
          </p:cNvPr>
          <p:cNvGrpSpPr/>
          <p:nvPr/>
        </p:nvGrpSpPr>
        <p:grpSpPr>
          <a:xfrm>
            <a:off x="6576191" y="5172075"/>
            <a:ext cx="139619" cy="1006211"/>
            <a:chOff x="6765401" y="5172075"/>
            <a:chExt cx="193238" cy="1006211"/>
          </a:xfrm>
        </p:grpSpPr>
        <p:cxnSp>
          <p:nvCxnSpPr>
            <p:cNvPr id="110" name="직선 연결선[R] 109">
              <a:extLst>
                <a:ext uri="{FF2B5EF4-FFF2-40B4-BE49-F238E27FC236}">
                  <a16:creationId xmlns:a16="http://schemas.microsoft.com/office/drawing/2014/main" xmlns="" id="{09B67F1F-C2FE-705E-7E35-EC628F3AB0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5401" y="6175375"/>
              <a:ext cx="193238" cy="0"/>
            </a:xfrm>
            <a:prstGeom prst="line">
              <a:avLst/>
            </a:prstGeom>
            <a:ln w="12700"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[R] 110">
              <a:extLst>
                <a:ext uri="{FF2B5EF4-FFF2-40B4-BE49-F238E27FC236}">
                  <a16:creationId xmlns:a16="http://schemas.microsoft.com/office/drawing/2014/main" xmlns="" id="{605D1F79-56CD-0449-C950-4093F23EBA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5401" y="5172075"/>
              <a:ext cx="193238" cy="0"/>
            </a:xfrm>
            <a:prstGeom prst="line">
              <a:avLst/>
            </a:prstGeom>
            <a:ln w="12700"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연결선[R] 111">
              <a:extLst>
                <a:ext uri="{FF2B5EF4-FFF2-40B4-BE49-F238E27FC236}">
                  <a16:creationId xmlns:a16="http://schemas.microsoft.com/office/drawing/2014/main" xmlns="" id="{636AFF26-14BB-8E8C-CE9F-8DB619FA6C3F}"/>
                </a:ext>
              </a:extLst>
            </p:cNvPr>
            <p:cNvCxnSpPr>
              <a:cxnSpLocks/>
            </p:cNvCxnSpPr>
            <p:nvPr/>
          </p:nvCxnSpPr>
          <p:spPr>
            <a:xfrm>
              <a:off x="6862020" y="5172075"/>
              <a:ext cx="0" cy="1006211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F9F458F-A578-D3E4-A551-97FDFC79648E}"/>
              </a:ext>
            </a:extLst>
          </p:cNvPr>
          <p:cNvSpPr txBox="1"/>
          <p:nvPr/>
        </p:nvSpPr>
        <p:spPr>
          <a:xfrm>
            <a:off x="6488687" y="3539030"/>
            <a:ext cx="314626" cy="37683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rgbClr val="368DDF"/>
                </a:solidFill>
              </a:rPr>
              <a:t>A</a:t>
            </a:r>
            <a:endParaRPr lang="ko-KR" altLang="en-US" spc="50" dirty="0">
              <a:solidFill>
                <a:srgbClr val="368DDF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724A62F0-AE04-3D6F-1DC8-3C18C4610192}"/>
              </a:ext>
            </a:extLst>
          </p:cNvPr>
          <p:cNvSpPr txBox="1"/>
          <p:nvPr/>
        </p:nvSpPr>
        <p:spPr>
          <a:xfrm>
            <a:off x="6488687" y="5483993"/>
            <a:ext cx="314626" cy="37683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rgbClr val="24CEA0"/>
                </a:solidFill>
              </a:rPr>
              <a:t>B</a:t>
            </a:r>
            <a:endParaRPr lang="ko-KR" altLang="en-US" spc="50" dirty="0">
              <a:solidFill>
                <a:srgbClr val="24CEA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9A7D24E7-D8D5-30CD-1A60-5BD4E90106CA}"/>
              </a:ext>
            </a:extLst>
          </p:cNvPr>
          <p:cNvSpPr txBox="1"/>
          <p:nvPr/>
        </p:nvSpPr>
        <p:spPr>
          <a:xfrm>
            <a:off x="6988857" y="5483993"/>
            <a:ext cx="711216" cy="376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chemeClr val="bg1"/>
                </a:solidFill>
              </a:rPr>
              <a:t>30</a:t>
            </a:r>
            <a:r>
              <a:rPr lang="en-US" altLang="ko-KR" sz="1100" spc="50" dirty="0">
                <a:solidFill>
                  <a:schemeClr val="bg1"/>
                </a:solidFill>
              </a:rPr>
              <a:t>%</a:t>
            </a:r>
            <a:endParaRPr lang="ko-KR" altLang="en-US" spc="50" dirty="0">
              <a:solidFill>
                <a:schemeClr val="bg1"/>
              </a:solidFill>
            </a:endParaRPr>
          </a:p>
        </p:txBody>
      </p:sp>
      <p:sp>
        <p:nvSpPr>
          <p:cNvPr id="119" name="호 118">
            <a:extLst>
              <a:ext uri="{FF2B5EF4-FFF2-40B4-BE49-F238E27FC236}">
                <a16:creationId xmlns:a16="http://schemas.microsoft.com/office/drawing/2014/main" xmlns="" id="{144C52BD-F192-A403-0CDC-42BB71502A1F}"/>
              </a:ext>
            </a:extLst>
          </p:cNvPr>
          <p:cNvSpPr/>
          <p:nvPr/>
        </p:nvSpPr>
        <p:spPr>
          <a:xfrm rot="18296776">
            <a:off x="7124793" y="3302536"/>
            <a:ext cx="2751624" cy="2751624"/>
          </a:xfrm>
          <a:prstGeom prst="arc">
            <a:avLst>
              <a:gd name="adj1" fmla="val 18139176"/>
              <a:gd name="adj2" fmla="val 646570"/>
            </a:avLst>
          </a:prstGeom>
          <a:ln w="12700">
            <a:prstDash val="sys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24" name="그림 123">
            <a:extLst>
              <a:ext uri="{FF2B5EF4-FFF2-40B4-BE49-F238E27FC236}">
                <a16:creationId xmlns:a16="http://schemas.microsoft.com/office/drawing/2014/main" xmlns="" id="{A7153B01-17B8-9C51-77A2-A4C4999C13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flipH="1">
            <a:off x="10472893" y="5419788"/>
            <a:ext cx="193765" cy="203761"/>
          </a:xfrm>
          <a:prstGeom prst="rect">
            <a:avLst/>
          </a:prstGeom>
        </p:spPr>
      </p:pic>
      <p:pic>
        <p:nvPicPr>
          <p:cNvPr id="125" name="그림 124">
            <a:extLst>
              <a:ext uri="{FF2B5EF4-FFF2-40B4-BE49-F238E27FC236}">
                <a16:creationId xmlns:a16="http://schemas.microsoft.com/office/drawing/2014/main" xmlns="" id="{2470A4F7-2657-5BAF-9A56-D792D65E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8899111" y="5419789"/>
            <a:ext cx="263191" cy="203761"/>
          </a:xfrm>
          <a:prstGeom prst="rect">
            <a:avLst/>
          </a:prstGeom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xmlns="" id="{9296C734-DD45-5940-C9EB-4978817133A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 flipH="1">
            <a:off x="9707911" y="5419789"/>
            <a:ext cx="184658" cy="2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33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9754A43-26CF-AABB-8C86-80C8F60D6F37}"/>
              </a:ext>
            </a:extLst>
          </p:cNvPr>
          <p:cNvSpPr/>
          <p:nvPr/>
        </p:nvSpPr>
        <p:spPr>
          <a:xfrm>
            <a:off x="704386" y="1330980"/>
            <a:ext cx="10783228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평행 사변형[P] 14">
            <a:extLst>
              <a:ext uri="{FF2B5EF4-FFF2-40B4-BE49-F238E27FC236}">
                <a16:creationId xmlns:a16="http://schemas.microsoft.com/office/drawing/2014/main" xmlns="" id="{5358FA66-0510-BD68-B6DD-2212851B3981}"/>
              </a:ext>
            </a:extLst>
          </p:cNvPr>
          <p:cNvSpPr/>
          <p:nvPr/>
        </p:nvSpPr>
        <p:spPr>
          <a:xfrm>
            <a:off x="8764296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368DDF"/>
          </a:solidFill>
          <a:ln w="12700">
            <a:solidFill>
              <a:srgbClr val="368DDF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4FBAC07-5E61-DA94-111A-5F0353CD495B}"/>
              </a:ext>
            </a:extLst>
          </p:cNvPr>
          <p:cNvSpPr/>
          <p:nvPr/>
        </p:nvSpPr>
        <p:spPr>
          <a:xfrm>
            <a:off x="8112868" y="2025276"/>
            <a:ext cx="3374746" cy="4144268"/>
          </a:xfrm>
          <a:prstGeom prst="rect">
            <a:avLst/>
          </a:prstGeom>
          <a:noFill/>
          <a:ln w="9525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xmlns="" id="{160966F6-85A6-909A-9298-B307BAFB8E40}"/>
              </a:ext>
            </a:extLst>
          </p:cNvPr>
          <p:cNvSpPr/>
          <p:nvPr/>
        </p:nvSpPr>
        <p:spPr>
          <a:xfrm>
            <a:off x="8239171" y="2293633"/>
            <a:ext cx="3122140" cy="305693"/>
          </a:xfrm>
          <a:prstGeom prst="roundRect">
            <a:avLst>
              <a:gd name="adj" fmla="val 5000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C193CA-96B4-7D07-486E-552534881CB3}"/>
              </a:ext>
            </a:extLst>
          </p:cNvPr>
          <p:cNvSpPr txBox="1"/>
          <p:nvPr/>
        </p:nvSpPr>
        <p:spPr>
          <a:xfrm>
            <a:off x="8110055" y="2305479"/>
            <a:ext cx="3374746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lnSpc>
                <a:spcPct val="110000"/>
              </a:lnSpc>
              <a:defRPr sz="1200" b="1" spc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Real Estate Investment : </a:t>
            </a:r>
            <a:r>
              <a:rPr lang="en-US" altLang="ko-KR" dirty="0" smtClean="0"/>
              <a:t>10</a:t>
            </a:r>
            <a:r>
              <a:rPr lang="en-US" altLang="ko-KR" dirty="0"/>
              <a:t>%</a:t>
            </a:r>
            <a:endParaRPr lang="ko-KR" altLang="en-US" dirty="0"/>
          </a:p>
        </p:txBody>
      </p:sp>
      <p:sp>
        <p:nvSpPr>
          <p:cNvPr id="8" name="평행 사변형[P] 7">
            <a:extLst>
              <a:ext uri="{FF2B5EF4-FFF2-40B4-BE49-F238E27FC236}">
                <a16:creationId xmlns:a16="http://schemas.microsoft.com/office/drawing/2014/main" xmlns="" id="{F4BC2EEA-6EB0-5CDE-2035-CDB1A73FA391}"/>
              </a:ext>
            </a:extLst>
          </p:cNvPr>
          <p:cNvSpPr/>
          <p:nvPr/>
        </p:nvSpPr>
        <p:spPr>
          <a:xfrm>
            <a:off x="3832261" y="1330980"/>
            <a:ext cx="2723318" cy="464366"/>
          </a:xfrm>
          <a:prstGeom prst="parallelogram">
            <a:avLst>
              <a:gd name="adj" fmla="val 55975"/>
            </a:avLst>
          </a:prstGeom>
          <a:solidFill>
            <a:srgbClr val="A3AAB9">
              <a:alpha val="10000"/>
            </a:srgbClr>
          </a:solidFill>
          <a:ln w="12700">
            <a:solidFill>
              <a:srgbClr val="A3AAB9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평행 사변형[P] 21">
            <a:extLst>
              <a:ext uri="{FF2B5EF4-FFF2-40B4-BE49-F238E27FC236}">
                <a16:creationId xmlns:a16="http://schemas.microsoft.com/office/drawing/2014/main" xmlns="" id="{9479AE6E-B2A2-C336-B3DA-DAF6651E37DE}"/>
              </a:ext>
            </a:extLst>
          </p:cNvPr>
          <p:cNvSpPr/>
          <p:nvPr/>
        </p:nvSpPr>
        <p:spPr>
          <a:xfrm>
            <a:off x="8764296" y="1330980"/>
            <a:ext cx="2723318" cy="4643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bg1">
                  <a:alpha val="25000"/>
                </a:schemeClr>
              </a:gs>
              <a:gs pos="39000">
                <a:schemeClr val="bg1">
                  <a:alpha val="0"/>
                </a:schemeClr>
              </a:gs>
            </a:gsLst>
            <a:lin ang="3000000" scaled="0"/>
          </a:gra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4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RICCO A.I. </a:t>
            </a:r>
            <a:r>
              <a:rPr lang="en-US" altLang="ko-KR" dirty="0" smtClean="0"/>
              <a:t>Business </a:t>
            </a:r>
            <a:r>
              <a:rPr lang="en-US" altLang="ko-KR" dirty="0" smtClean="0"/>
              <a:t>model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A.I RICCO LABS seeks to diversify and manage risk and honestly distribute returns through a variety of investments.</a:t>
            </a:r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3EB7D9-7273-A271-5B7D-C2C4F5410A18}"/>
              </a:ext>
            </a:extLst>
          </p:cNvPr>
          <p:cNvSpPr txBox="1"/>
          <p:nvPr/>
        </p:nvSpPr>
        <p:spPr>
          <a:xfrm>
            <a:off x="869576" y="1393886"/>
            <a:ext cx="27518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600" dirty="0" smtClean="0">
                <a:solidFill>
                  <a:schemeClr val="bg1"/>
                </a:solidFill>
              </a:rPr>
              <a:t>Investment strategy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평행 사변형[P] 13">
            <a:extLst>
              <a:ext uri="{FF2B5EF4-FFF2-40B4-BE49-F238E27FC236}">
                <a16:creationId xmlns:a16="http://schemas.microsoft.com/office/drawing/2014/main" xmlns="" id="{B4FFF8E9-A4BB-812E-01CD-7BE440487B7C}"/>
              </a:ext>
            </a:extLst>
          </p:cNvPr>
          <p:cNvSpPr/>
          <p:nvPr/>
        </p:nvSpPr>
        <p:spPr>
          <a:xfrm>
            <a:off x="6298279" y="1363138"/>
            <a:ext cx="2723318" cy="400050"/>
          </a:xfrm>
          <a:prstGeom prst="parallelogram">
            <a:avLst>
              <a:gd name="adj" fmla="val 55975"/>
            </a:avLst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ko-KR" altLang="en-US" sz="1400" b="1">
              <a:solidFill>
                <a:schemeClr val="bg1">
                  <a:alpha val="20000"/>
                </a:scheme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pic>
        <p:nvPicPr>
          <p:cNvPr id="18" name="그림 17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9344E211-EF8E-9E66-6C7D-76FFAABDE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t="1" b="11885"/>
          <a:stretch/>
        </p:blipFill>
        <p:spPr>
          <a:xfrm>
            <a:off x="2575601" y="1474447"/>
            <a:ext cx="1156734" cy="3385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9D492B-839D-16B4-8E6A-72969BB18890}"/>
              </a:ext>
            </a:extLst>
          </p:cNvPr>
          <p:cNvSpPr txBox="1"/>
          <p:nvPr/>
        </p:nvSpPr>
        <p:spPr>
          <a:xfrm>
            <a:off x="3832261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>
                    <a:alpha val="2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stock investment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610368-222F-3974-954C-0EAB0887C496}"/>
              </a:ext>
            </a:extLst>
          </p:cNvPr>
          <p:cNvSpPr txBox="1"/>
          <p:nvPr/>
        </p:nvSpPr>
        <p:spPr>
          <a:xfrm>
            <a:off x="6298279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>
                    <a:alpha val="2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Mezzanine investment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3005397-B907-A34B-3592-30BEA38C8B5A}"/>
              </a:ext>
            </a:extLst>
          </p:cNvPr>
          <p:cNvSpPr txBox="1"/>
          <p:nvPr/>
        </p:nvSpPr>
        <p:spPr>
          <a:xfrm>
            <a:off x="8764296" y="1409274"/>
            <a:ext cx="272331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dirty="0" smtClean="0"/>
              <a:t>Real Estate Investment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D24DDB-AC6E-E231-CC5E-9F9F03E3E227}"/>
              </a:ext>
            </a:extLst>
          </p:cNvPr>
          <p:cNvSpPr txBox="1"/>
          <p:nvPr/>
        </p:nvSpPr>
        <p:spPr>
          <a:xfrm>
            <a:off x="869576" y="1937724"/>
            <a:ext cx="27155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sz="1600" dirty="0" smtClean="0"/>
              <a:t>Real Estate Investment</a:t>
            </a:r>
            <a:endParaRPr lang="en-US" sz="1600" dirty="0"/>
          </a:p>
        </p:txBody>
      </p: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xmlns="" id="{6A845200-624D-E113-9262-E6A38C43500C}"/>
              </a:ext>
            </a:extLst>
          </p:cNvPr>
          <p:cNvCxnSpPr>
            <a:cxnSpLocks/>
          </p:cNvCxnSpPr>
          <p:nvPr/>
        </p:nvCxnSpPr>
        <p:spPr>
          <a:xfrm flipV="1">
            <a:off x="8390989" y="5673447"/>
            <a:ext cx="2818504" cy="11464"/>
          </a:xfrm>
          <a:prstGeom prst="line">
            <a:avLst/>
          </a:prstGeom>
          <a:ln w="6350">
            <a:solidFill>
              <a:srgbClr val="A3AA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양쪽 모서리가 둥근 사각형 31">
            <a:extLst>
              <a:ext uri="{FF2B5EF4-FFF2-40B4-BE49-F238E27FC236}">
                <a16:creationId xmlns:a16="http://schemas.microsoft.com/office/drawing/2014/main" xmlns="" id="{7B7D6D6F-D773-127B-CF64-4470078886FF}"/>
              </a:ext>
            </a:extLst>
          </p:cNvPr>
          <p:cNvSpPr/>
          <p:nvPr/>
        </p:nvSpPr>
        <p:spPr>
          <a:xfrm>
            <a:off x="8837425" y="4543292"/>
            <a:ext cx="386563" cy="11416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3" name="양쪽 모서리가 둥근 사각형 32">
            <a:extLst>
              <a:ext uri="{FF2B5EF4-FFF2-40B4-BE49-F238E27FC236}">
                <a16:creationId xmlns:a16="http://schemas.microsoft.com/office/drawing/2014/main" xmlns="" id="{909BBB60-0C6D-AB4C-73CA-D819EA05EDCE}"/>
              </a:ext>
            </a:extLst>
          </p:cNvPr>
          <p:cNvSpPr/>
          <p:nvPr/>
        </p:nvSpPr>
        <p:spPr>
          <a:xfrm>
            <a:off x="9606959" y="3413520"/>
            <a:ext cx="386563" cy="22713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3AA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4" name="양쪽 모서리가 둥근 사각형 33">
            <a:extLst>
              <a:ext uri="{FF2B5EF4-FFF2-40B4-BE49-F238E27FC236}">
                <a16:creationId xmlns:a16="http://schemas.microsoft.com/office/drawing/2014/main" xmlns="" id="{0A1D72A8-E745-F0E8-29C1-6847CF0970B3}"/>
              </a:ext>
            </a:extLst>
          </p:cNvPr>
          <p:cNvSpPr/>
          <p:nvPr/>
        </p:nvSpPr>
        <p:spPr>
          <a:xfrm>
            <a:off x="10376494" y="5238307"/>
            <a:ext cx="386563" cy="44660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  <a:effectLst>
            <a:outerShdw blurRad="25400" dist="254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AF1955-178D-0CA6-B65C-A7B860C9E16E}"/>
              </a:ext>
            </a:extLst>
          </p:cNvPr>
          <p:cNvSpPr txBox="1"/>
          <p:nvPr/>
        </p:nvSpPr>
        <p:spPr>
          <a:xfrm>
            <a:off x="10295667" y="4896046"/>
            <a:ext cx="583163" cy="32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5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10</a:t>
            </a:r>
            <a:r>
              <a:rPr lang="en-US" altLang="ko-KR" sz="1000" spc="50" dirty="0">
                <a:solidFill>
                  <a:srgbClr val="368DDF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</a:rPr>
              <a:t>%</a:t>
            </a:r>
            <a:endParaRPr lang="ko-KR" altLang="en-US" sz="1500" spc="50" dirty="0">
              <a:solidFill>
                <a:srgbClr val="368DDF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3AC00BE-8752-38A2-21E0-B4F1EE8840EB}"/>
              </a:ext>
            </a:extLst>
          </p:cNvPr>
          <p:cNvSpPr txBox="1"/>
          <p:nvPr/>
        </p:nvSpPr>
        <p:spPr>
          <a:xfrm>
            <a:off x="8573632" y="5760428"/>
            <a:ext cx="76811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Stocks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0BF5A29-E371-FCEF-A8D9-BA7B27D47009}"/>
              </a:ext>
            </a:extLst>
          </p:cNvPr>
          <p:cNvSpPr txBox="1"/>
          <p:nvPr/>
        </p:nvSpPr>
        <p:spPr>
          <a:xfrm>
            <a:off x="9507610" y="5760428"/>
            <a:ext cx="583163" cy="4196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A3AAB9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Mezzanine</a:t>
            </a:r>
            <a:endParaRPr lang="ko-KR" altLang="en-US" sz="1500" b="0" spc="50" dirty="0">
              <a:solidFill>
                <a:srgbClr val="A3AAB9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000062-C104-A4A9-EBED-6874E22ADEB1}"/>
              </a:ext>
            </a:extLst>
          </p:cNvPr>
          <p:cNvSpPr txBox="1"/>
          <p:nvPr/>
        </p:nvSpPr>
        <p:spPr>
          <a:xfrm>
            <a:off x="10049770" y="5760428"/>
            <a:ext cx="114937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000" b="0" spc="50" dirty="0" smtClean="0">
                <a:solidFill>
                  <a:srgbClr val="24CEA0"/>
                </a:solidFill>
                <a:effectLst>
                  <a:outerShdw blurRad="25400" dist="12700" dir="18900000" algn="bl" rotWithShape="0">
                    <a:prstClr val="black">
                      <a:alpha val="20000"/>
                    </a:prstClr>
                  </a:outerShdw>
                </a:effectLst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Real estate</a:t>
            </a:r>
            <a:endParaRPr lang="ko-KR" altLang="en-US" sz="1500" b="0" spc="50" dirty="0">
              <a:solidFill>
                <a:srgbClr val="24CEA0"/>
              </a:solidFill>
              <a:effectLst>
                <a:outerShdw blurRad="25400" dist="12700" dir="18900000" algn="bl" rotWithShape="0">
                  <a:prstClr val="black">
                    <a:alpha val="20000"/>
                  </a:prstClr>
                </a:outerShdw>
              </a:effectLst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33368238-8EEA-31EC-1D40-53018909FD09}"/>
              </a:ext>
            </a:extLst>
          </p:cNvPr>
          <p:cNvGrpSpPr/>
          <p:nvPr/>
        </p:nvGrpSpPr>
        <p:grpSpPr>
          <a:xfrm>
            <a:off x="968214" y="2351199"/>
            <a:ext cx="5222274" cy="283775"/>
            <a:chOff x="968213" y="2305479"/>
            <a:chExt cx="6480099" cy="283775"/>
          </a:xfrm>
        </p:grpSpPr>
        <p:cxnSp>
          <p:nvCxnSpPr>
            <p:cNvPr id="24" name="직선 연결선[R] 23">
              <a:extLst>
                <a:ext uri="{FF2B5EF4-FFF2-40B4-BE49-F238E27FC236}">
                  <a16:creationId xmlns:a16="http://schemas.microsoft.com/office/drawing/2014/main" xmlns="" id="{1F5F5316-3BD5-3462-0AF5-5AFE99F1002A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[R] 24">
              <a:extLst>
                <a:ext uri="{FF2B5EF4-FFF2-40B4-BE49-F238E27FC236}">
                  <a16:creationId xmlns:a16="http://schemas.microsoft.com/office/drawing/2014/main" xmlns="" id="{D867049C-1B1D-436F-7ACF-029AA78C8F0C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63441B4-DE39-FF6C-8882-8BD9ACB0BA13}"/>
              </a:ext>
            </a:extLst>
          </p:cNvPr>
          <p:cNvSpPr txBox="1"/>
          <p:nvPr/>
        </p:nvSpPr>
        <p:spPr>
          <a:xfrm>
            <a:off x="982506" y="2350883"/>
            <a:ext cx="4643459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 smtClean="0">
                <a:solidFill>
                  <a:srgbClr val="368DDF"/>
                </a:solidFill>
              </a:rPr>
              <a:t>A. </a:t>
            </a:r>
            <a:r>
              <a:rPr lang="en-US" altLang="ko-KR" sz="1200" dirty="0" smtClean="0">
                <a:solidFill>
                  <a:srgbClr val="368DDF"/>
                </a:solidFill>
              </a:rPr>
              <a:t>Commercial Real Estate</a:t>
            </a:r>
            <a:endParaRPr lang="ko-KR" altLang="en-US" sz="1200" dirty="0">
              <a:solidFill>
                <a:srgbClr val="368DD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E8FA779-03D0-49B7-2345-E68C9B797B37}"/>
              </a:ext>
            </a:extLst>
          </p:cNvPr>
          <p:cNvSpPr txBox="1"/>
          <p:nvPr/>
        </p:nvSpPr>
        <p:spPr>
          <a:xfrm>
            <a:off x="1157604" y="2658046"/>
            <a:ext cx="4643459" cy="4687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Investing in prime urban office buildings and commercial spaces</a:t>
            </a:r>
            <a:endParaRPr lang="ko-KR" altLang="ko-KR" sz="1150" dirty="0">
              <a:latin typeface="Pretendard" panose="02000503000000020004" pitchFamily="2" charset="-127"/>
            </a:endParaRPr>
          </a:p>
        </p:txBody>
      </p:sp>
      <p:sp>
        <p:nvSpPr>
          <p:cNvPr id="53" name="모서리가 둥근 직사각형 52">
            <a:extLst>
              <a:ext uri="{FF2B5EF4-FFF2-40B4-BE49-F238E27FC236}">
                <a16:creationId xmlns:a16="http://schemas.microsoft.com/office/drawing/2014/main" xmlns="" id="{EA49D63E-0409-4E4E-9707-ED41587189AE}"/>
              </a:ext>
            </a:extLst>
          </p:cNvPr>
          <p:cNvSpPr/>
          <p:nvPr/>
        </p:nvSpPr>
        <p:spPr>
          <a:xfrm>
            <a:off x="2842787" y="3250194"/>
            <a:ext cx="751439" cy="3015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8" name="모서리가 둥근 직사각형 57">
            <a:extLst>
              <a:ext uri="{FF2B5EF4-FFF2-40B4-BE49-F238E27FC236}">
                <a16:creationId xmlns:a16="http://schemas.microsoft.com/office/drawing/2014/main" xmlns="" id="{E75B78FE-D256-91EA-F3AF-03084F0249A4}"/>
              </a:ext>
            </a:extLst>
          </p:cNvPr>
          <p:cNvSpPr/>
          <p:nvPr/>
        </p:nvSpPr>
        <p:spPr>
          <a:xfrm>
            <a:off x="3670491" y="3242066"/>
            <a:ext cx="697387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xmlns="" id="{4216A698-E350-3ADD-BFEA-099EEEBB8BEF}"/>
              </a:ext>
            </a:extLst>
          </p:cNvPr>
          <p:cNvGrpSpPr/>
          <p:nvPr/>
        </p:nvGrpSpPr>
        <p:grpSpPr>
          <a:xfrm>
            <a:off x="968214" y="3672863"/>
            <a:ext cx="5222274" cy="283775"/>
            <a:chOff x="968213" y="2305479"/>
            <a:chExt cx="6480099" cy="283775"/>
          </a:xfrm>
        </p:grpSpPr>
        <p:cxnSp>
          <p:nvCxnSpPr>
            <p:cNvPr id="61" name="직선 연결선[R] 60">
              <a:extLst>
                <a:ext uri="{FF2B5EF4-FFF2-40B4-BE49-F238E27FC236}">
                  <a16:creationId xmlns:a16="http://schemas.microsoft.com/office/drawing/2014/main" xmlns="" id="{D1FB4464-94CF-482A-6ED4-BD7CD24C562D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[R] 61">
              <a:extLst>
                <a:ext uri="{FF2B5EF4-FFF2-40B4-BE49-F238E27FC236}">
                  <a16:creationId xmlns:a16="http://schemas.microsoft.com/office/drawing/2014/main" xmlns="" id="{55BFF946-31BE-C2BA-E60D-88C3C5DDECEB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38B8537-1B3E-6038-6AB5-5B95E6411D2A}"/>
              </a:ext>
            </a:extLst>
          </p:cNvPr>
          <p:cNvSpPr txBox="1"/>
          <p:nvPr/>
        </p:nvSpPr>
        <p:spPr>
          <a:xfrm>
            <a:off x="982506" y="3672900"/>
            <a:ext cx="4643459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 smtClean="0">
                <a:solidFill>
                  <a:srgbClr val="368DDF"/>
                </a:solidFill>
              </a:rPr>
              <a:t>B. </a:t>
            </a:r>
            <a:r>
              <a:rPr lang="en-US" altLang="ko-KR" sz="1200" dirty="0" smtClean="0">
                <a:solidFill>
                  <a:srgbClr val="368DDF"/>
                </a:solidFill>
              </a:rPr>
              <a:t>Residential Real Estate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C485E23-F385-5678-A5A1-C2D5F0B1176F}"/>
              </a:ext>
            </a:extLst>
          </p:cNvPr>
          <p:cNvSpPr txBox="1"/>
          <p:nvPr/>
        </p:nvSpPr>
        <p:spPr>
          <a:xfrm>
            <a:off x="1164692" y="3979710"/>
            <a:ext cx="4761187" cy="2741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Investing in luxury residential properties for steady rental income.</a:t>
            </a:r>
            <a:endParaRPr lang="ko-KR" altLang="ko-KR" sz="1150" dirty="0"/>
          </a:p>
        </p:txBody>
      </p:sp>
      <p:sp>
        <p:nvSpPr>
          <p:cNvPr id="65" name="모서리가 둥근 직사각형 64">
            <a:extLst>
              <a:ext uri="{FF2B5EF4-FFF2-40B4-BE49-F238E27FC236}">
                <a16:creationId xmlns:a16="http://schemas.microsoft.com/office/drawing/2014/main" xmlns="" id="{33C3859A-5483-E1EA-3768-9853EE4D196C}"/>
              </a:ext>
            </a:extLst>
          </p:cNvPr>
          <p:cNvSpPr/>
          <p:nvPr/>
        </p:nvSpPr>
        <p:spPr>
          <a:xfrm>
            <a:off x="2908613" y="4314876"/>
            <a:ext cx="1155154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8" name="모서리가 둥근 직사각형 67">
            <a:extLst>
              <a:ext uri="{FF2B5EF4-FFF2-40B4-BE49-F238E27FC236}">
                <a16:creationId xmlns:a16="http://schemas.microsoft.com/office/drawing/2014/main" xmlns="" id="{A2A11634-D7AC-C7B4-D673-4D81BBE21ED7}"/>
              </a:ext>
            </a:extLst>
          </p:cNvPr>
          <p:cNvSpPr/>
          <p:nvPr/>
        </p:nvSpPr>
        <p:spPr>
          <a:xfrm>
            <a:off x="4167277" y="4314876"/>
            <a:ext cx="780387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0" name="모서리가 둥근 직사각형 69">
            <a:extLst>
              <a:ext uri="{FF2B5EF4-FFF2-40B4-BE49-F238E27FC236}">
                <a16:creationId xmlns:a16="http://schemas.microsoft.com/office/drawing/2014/main" xmlns="" id="{B82EE93E-B8BC-9D95-A350-54DC2B27F6F0}"/>
              </a:ext>
            </a:extLst>
          </p:cNvPr>
          <p:cNvSpPr/>
          <p:nvPr/>
        </p:nvSpPr>
        <p:spPr>
          <a:xfrm>
            <a:off x="5046897" y="4314876"/>
            <a:ext cx="867805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596091F8-BAE8-5748-91D8-1BBF76EB29D1}"/>
              </a:ext>
            </a:extLst>
          </p:cNvPr>
          <p:cNvGrpSpPr/>
          <p:nvPr/>
        </p:nvGrpSpPr>
        <p:grpSpPr>
          <a:xfrm>
            <a:off x="968214" y="4973100"/>
            <a:ext cx="5222274" cy="283775"/>
            <a:chOff x="968213" y="2305479"/>
            <a:chExt cx="6480099" cy="283775"/>
          </a:xfrm>
        </p:grpSpPr>
        <p:cxnSp>
          <p:nvCxnSpPr>
            <p:cNvPr id="72" name="직선 연결선[R] 71">
              <a:extLst>
                <a:ext uri="{FF2B5EF4-FFF2-40B4-BE49-F238E27FC236}">
                  <a16:creationId xmlns:a16="http://schemas.microsoft.com/office/drawing/2014/main" xmlns="" id="{B2910D68-FDE2-5ACE-7E03-E1E262510C44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305479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[R] 72">
              <a:extLst>
                <a:ext uri="{FF2B5EF4-FFF2-40B4-BE49-F238E27FC236}">
                  <a16:creationId xmlns:a16="http://schemas.microsoft.com/office/drawing/2014/main" xmlns="" id="{6EE8C24A-9BBD-79F1-2C1C-5E48C393FC88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3" y="2589254"/>
              <a:ext cx="6480099" cy="0"/>
            </a:xfrm>
            <a:prstGeom prst="line">
              <a:avLst/>
            </a:prstGeom>
            <a:ln w="952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36E83F4-B399-5EFC-CBA0-C65D30A36208}"/>
              </a:ext>
            </a:extLst>
          </p:cNvPr>
          <p:cNvSpPr txBox="1"/>
          <p:nvPr/>
        </p:nvSpPr>
        <p:spPr>
          <a:xfrm>
            <a:off x="982506" y="4973137"/>
            <a:ext cx="4643459" cy="2954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1200" spc="50" dirty="0">
                <a:solidFill>
                  <a:srgbClr val="368DDF"/>
                </a:solidFill>
              </a:rPr>
              <a:t>C. </a:t>
            </a:r>
            <a:r>
              <a:rPr lang="en-US" altLang="ko-KR" sz="1200" dirty="0" smtClean="0">
                <a:solidFill>
                  <a:srgbClr val="368DDF"/>
                </a:solidFill>
              </a:rPr>
              <a:t>Development Projects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A67AADA-267E-5A79-30B3-7ACE0F48A45F}"/>
              </a:ext>
            </a:extLst>
          </p:cNvPr>
          <p:cNvSpPr txBox="1"/>
          <p:nvPr/>
        </p:nvSpPr>
        <p:spPr>
          <a:xfrm>
            <a:off x="1157604" y="5279947"/>
            <a:ext cx="4739718" cy="2741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150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Investing in emerging markets for capital gains.</a:t>
            </a:r>
            <a:endParaRPr lang="ko-KR" altLang="ko-KR" sz="1150" dirty="0">
              <a:latin typeface="Pretendard" panose="02000503000000020004" pitchFamily="2" charset="-127"/>
            </a:endParaRPr>
          </a:p>
        </p:txBody>
      </p:sp>
      <p:sp>
        <p:nvSpPr>
          <p:cNvPr id="76" name="모서리가 둥근 직사각형 75">
            <a:extLst>
              <a:ext uri="{FF2B5EF4-FFF2-40B4-BE49-F238E27FC236}">
                <a16:creationId xmlns:a16="http://schemas.microsoft.com/office/drawing/2014/main" xmlns="" id="{9DBA258A-F782-BAB9-93FF-B2EBCD91F8BF}"/>
              </a:ext>
            </a:extLst>
          </p:cNvPr>
          <p:cNvSpPr/>
          <p:nvPr/>
        </p:nvSpPr>
        <p:spPr>
          <a:xfrm>
            <a:off x="2910955" y="5859906"/>
            <a:ext cx="697387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모서리가 둥근 직사각형 76">
            <a:extLst>
              <a:ext uri="{FF2B5EF4-FFF2-40B4-BE49-F238E27FC236}">
                <a16:creationId xmlns:a16="http://schemas.microsoft.com/office/drawing/2014/main" xmlns="" id="{D9E0ADB1-B5CD-4D4A-4500-7C5D2FDE7751}"/>
              </a:ext>
            </a:extLst>
          </p:cNvPr>
          <p:cNvSpPr/>
          <p:nvPr/>
        </p:nvSpPr>
        <p:spPr>
          <a:xfrm>
            <a:off x="3672703" y="5859906"/>
            <a:ext cx="820406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2" name="모서리가 둥근 직사각형 81">
            <a:extLst>
              <a:ext uri="{FF2B5EF4-FFF2-40B4-BE49-F238E27FC236}">
                <a16:creationId xmlns:a16="http://schemas.microsoft.com/office/drawing/2014/main" xmlns="" id="{1B927FFC-1DAE-BACF-3E15-CE1ECEF6EF70}"/>
              </a:ext>
            </a:extLst>
          </p:cNvPr>
          <p:cNvSpPr/>
          <p:nvPr/>
        </p:nvSpPr>
        <p:spPr>
          <a:xfrm>
            <a:off x="4557470" y="5859906"/>
            <a:ext cx="780387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E3B7750-4B03-2685-5C2F-9F31F5461BB9}"/>
              </a:ext>
            </a:extLst>
          </p:cNvPr>
          <p:cNvSpPr txBox="1"/>
          <p:nvPr/>
        </p:nvSpPr>
        <p:spPr>
          <a:xfrm>
            <a:off x="2957355" y="5867930"/>
            <a:ext cx="68213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India</a:t>
            </a:r>
          </a:p>
          <a:p>
            <a:pPr algn="ctr">
              <a:lnSpc>
                <a:spcPct val="100000"/>
              </a:lnSpc>
            </a:pPr>
            <a:endParaRPr lang="ko-KR" altLang="ko-KR" b="1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E5A1FF7-64DE-D312-1596-FA8FB76B7AB9}"/>
              </a:ext>
            </a:extLst>
          </p:cNvPr>
          <p:cNvSpPr txBox="1"/>
          <p:nvPr/>
        </p:nvSpPr>
        <p:spPr>
          <a:xfrm>
            <a:off x="3690710" y="5867930"/>
            <a:ext cx="7843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Vietnam</a:t>
            </a:r>
          </a:p>
          <a:p>
            <a:pPr algn="ctr">
              <a:lnSpc>
                <a:spcPct val="100000"/>
              </a:lnSpc>
            </a:pPr>
            <a:endParaRPr lang="ko-KR" altLang="ko-KR" b="1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9EC4A0FF-324D-6671-00EB-3154C4571F72}"/>
              </a:ext>
            </a:extLst>
          </p:cNvPr>
          <p:cNvSpPr txBox="1"/>
          <p:nvPr/>
        </p:nvSpPr>
        <p:spPr>
          <a:xfrm>
            <a:off x="4657058" y="5849824"/>
            <a:ext cx="780387" cy="307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Brazil</a:t>
            </a:r>
            <a:endParaRPr lang="en-US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D34A9769-077F-7E15-DCE5-004FF875CF93}"/>
              </a:ext>
            </a:extLst>
          </p:cNvPr>
          <p:cNvSpPr txBox="1"/>
          <p:nvPr/>
        </p:nvSpPr>
        <p:spPr>
          <a:xfrm>
            <a:off x="2923185" y="4285931"/>
            <a:ext cx="1304787" cy="3097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San Francisco</a:t>
            </a:r>
            <a:endParaRPr lang="en-US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0A227036-2B68-CE14-863A-1E0AFDE2087D}"/>
              </a:ext>
            </a:extLst>
          </p:cNvPr>
          <p:cNvSpPr txBox="1"/>
          <p:nvPr/>
        </p:nvSpPr>
        <p:spPr>
          <a:xfrm>
            <a:off x="4165274" y="4331196"/>
            <a:ext cx="78439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b="1" dirty="0" smtClean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Sydney</a:t>
            </a:r>
            <a:endParaRPr lang="ko-KR" altLang="ko-KR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A180D8E-ADBD-3122-2951-176F7648D6CE}"/>
              </a:ext>
            </a:extLst>
          </p:cNvPr>
          <p:cNvSpPr txBox="1"/>
          <p:nvPr/>
        </p:nvSpPr>
        <p:spPr>
          <a:xfrm>
            <a:off x="5165398" y="4331196"/>
            <a:ext cx="6308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Paris</a:t>
            </a:r>
          </a:p>
          <a:p>
            <a:pPr algn="ctr">
              <a:lnSpc>
                <a:spcPct val="100000"/>
              </a:lnSpc>
            </a:pPr>
            <a:endParaRPr lang="ko-KR" altLang="ko-KR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5B1F842F-E07D-A944-6191-BD0A4F126725}"/>
              </a:ext>
            </a:extLst>
          </p:cNvPr>
          <p:cNvSpPr txBox="1"/>
          <p:nvPr/>
        </p:nvSpPr>
        <p:spPr>
          <a:xfrm>
            <a:off x="2775599" y="3231225"/>
            <a:ext cx="1262250" cy="3097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New York</a:t>
            </a:r>
            <a:endParaRPr lang="en-US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5267CE1B-C527-5416-E4F8-EA4A8F2D373F}"/>
              </a:ext>
            </a:extLst>
          </p:cNvPr>
          <p:cNvSpPr txBox="1"/>
          <p:nvPr/>
        </p:nvSpPr>
        <p:spPr>
          <a:xfrm>
            <a:off x="3606991" y="3249333"/>
            <a:ext cx="8292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London</a:t>
            </a:r>
          </a:p>
          <a:p>
            <a:pPr algn="ctr">
              <a:lnSpc>
                <a:spcPct val="100000"/>
              </a:lnSpc>
            </a:pPr>
            <a:endParaRPr lang="ko-KR" altLang="ko-KR" b="1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97" name="모서리가 둥근 직사각형 96">
            <a:extLst>
              <a:ext uri="{FF2B5EF4-FFF2-40B4-BE49-F238E27FC236}">
                <a16:creationId xmlns:a16="http://schemas.microsoft.com/office/drawing/2014/main" xmlns="" id="{0B79CEE6-C730-A923-8BA9-3858CD2DD5F4}"/>
              </a:ext>
            </a:extLst>
          </p:cNvPr>
          <p:cNvSpPr/>
          <p:nvPr/>
        </p:nvSpPr>
        <p:spPr>
          <a:xfrm>
            <a:off x="4431626" y="3242066"/>
            <a:ext cx="697387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8" name="모서리가 둥근 직사각형 97">
            <a:extLst>
              <a:ext uri="{FF2B5EF4-FFF2-40B4-BE49-F238E27FC236}">
                <a16:creationId xmlns:a16="http://schemas.microsoft.com/office/drawing/2014/main" xmlns="" id="{A448955D-DD73-9C11-24D0-CF1BF073CFAA}"/>
              </a:ext>
            </a:extLst>
          </p:cNvPr>
          <p:cNvSpPr/>
          <p:nvPr/>
        </p:nvSpPr>
        <p:spPr>
          <a:xfrm>
            <a:off x="5194491" y="3242066"/>
            <a:ext cx="826063" cy="3096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05DE158-9B5F-757C-F884-2099BCDAE903}"/>
              </a:ext>
            </a:extLst>
          </p:cNvPr>
          <p:cNvSpPr txBox="1"/>
          <p:nvPr/>
        </p:nvSpPr>
        <p:spPr>
          <a:xfrm>
            <a:off x="4471613" y="3249333"/>
            <a:ext cx="6526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Tokyo</a:t>
            </a:r>
          </a:p>
          <a:p>
            <a:pPr algn="ctr">
              <a:lnSpc>
                <a:spcPct val="100000"/>
              </a:lnSpc>
            </a:pPr>
            <a:endParaRPr lang="ko-KR" altLang="ko-KR" b="1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46221906-9FE6-30D9-DB64-F7E6F01C6F1A}"/>
              </a:ext>
            </a:extLst>
          </p:cNvPr>
          <p:cNvSpPr txBox="1"/>
          <p:nvPr/>
        </p:nvSpPr>
        <p:spPr>
          <a:xfrm>
            <a:off x="5158150" y="3213121"/>
            <a:ext cx="1523307" cy="3097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lvl="0" indent="0">
              <a:lnSpc>
                <a:spcPct val="130000"/>
              </a:lnSpc>
              <a:buNone/>
              <a:defRPr sz="120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dirty="0" smtClean="0">
                <a:latin typeface="Pretendard SemiBold" pitchFamily="50" charset="-127"/>
                <a:ea typeface="Pretendard SemiBold" pitchFamily="50" charset="-127"/>
                <a:cs typeface="Pretendard SemiBold" pitchFamily="50" charset="-127"/>
              </a:rPr>
              <a:t>Singapore</a:t>
            </a:r>
            <a:endParaRPr lang="en-US" dirty="0">
              <a:latin typeface="Pretendard SemiBold" pitchFamily="50" charset="-127"/>
              <a:ea typeface="Pretendard SemiBold" pitchFamily="50" charset="-127"/>
              <a:cs typeface="Pretendard SemiBold" pitchFamily="50" charset="-127"/>
            </a:endParaRP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xmlns="" id="{3547AD1E-928F-6F5A-B133-03D651DA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flipH="1">
            <a:off x="10472893" y="5419788"/>
            <a:ext cx="193765" cy="203761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xmlns="" id="{A964E1DA-968E-E47C-1495-FAED90C5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8899111" y="5419789"/>
            <a:ext cx="263191" cy="203761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xmlns="" id="{D3263CF7-06DC-9B3C-CC84-48AA4E4B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 flipH="1">
            <a:off x="9707911" y="5419789"/>
            <a:ext cx="184658" cy="203761"/>
          </a:xfrm>
          <a:prstGeom prst="rect">
            <a:avLst/>
          </a:prstGeom>
        </p:spPr>
      </p:pic>
      <p:sp>
        <p:nvSpPr>
          <p:cNvPr id="107" name="직사각형 106">
            <a:extLst>
              <a:ext uri="{FF2B5EF4-FFF2-40B4-BE49-F238E27FC236}">
                <a16:creationId xmlns:a16="http://schemas.microsoft.com/office/drawing/2014/main" xmlns="" id="{B89622C9-F8A4-4957-EAA3-2115B595BD9A}"/>
              </a:ext>
            </a:extLst>
          </p:cNvPr>
          <p:cNvSpPr/>
          <p:nvPr/>
        </p:nvSpPr>
        <p:spPr>
          <a:xfrm>
            <a:off x="6851115" y="2350881"/>
            <a:ext cx="963553" cy="2748164"/>
          </a:xfrm>
          <a:prstGeom prst="rect">
            <a:avLst/>
          </a:prstGeom>
          <a:gradFill>
            <a:gsLst>
              <a:gs pos="0">
                <a:srgbClr val="368DDF"/>
              </a:gs>
              <a:gs pos="100000">
                <a:srgbClr val="2FBCC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xmlns="" id="{D25F608C-14DD-AB33-DF51-DB90EE4A788C}"/>
              </a:ext>
            </a:extLst>
          </p:cNvPr>
          <p:cNvSpPr/>
          <p:nvPr/>
        </p:nvSpPr>
        <p:spPr>
          <a:xfrm>
            <a:off x="6851115" y="5166534"/>
            <a:ext cx="963553" cy="642797"/>
          </a:xfrm>
          <a:prstGeom prst="rect">
            <a:avLst/>
          </a:prstGeom>
          <a:gradFill>
            <a:gsLst>
              <a:gs pos="0">
                <a:srgbClr val="2EC5C5"/>
              </a:gs>
              <a:gs pos="100000">
                <a:srgbClr val="24CEA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389D7EA-6E4A-BC55-A5BD-84B05A30494D}"/>
              </a:ext>
            </a:extLst>
          </p:cNvPr>
          <p:cNvSpPr txBox="1"/>
          <p:nvPr/>
        </p:nvSpPr>
        <p:spPr>
          <a:xfrm>
            <a:off x="6851115" y="1937724"/>
            <a:ext cx="963554" cy="32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z="1500" spc="50" dirty="0" smtClean="0"/>
              <a:t>Ratio</a:t>
            </a:r>
            <a:endParaRPr lang="ko-KR" altLang="en-US" sz="1500" spc="5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B901249E-57F8-18DE-9B94-19BB2D83805E}"/>
              </a:ext>
            </a:extLst>
          </p:cNvPr>
          <p:cNvSpPr txBox="1"/>
          <p:nvPr/>
        </p:nvSpPr>
        <p:spPr>
          <a:xfrm>
            <a:off x="6988857" y="3536546"/>
            <a:ext cx="711216" cy="376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chemeClr val="bg1"/>
                </a:solidFill>
              </a:rPr>
              <a:t>70</a:t>
            </a:r>
            <a:r>
              <a:rPr lang="en-US" altLang="ko-KR" sz="1100" spc="50" dirty="0">
                <a:solidFill>
                  <a:schemeClr val="bg1"/>
                </a:solidFill>
              </a:rPr>
              <a:t>%</a:t>
            </a:r>
            <a:endParaRPr lang="ko-KR" altLang="en-US" spc="50" dirty="0">
              <a:solidFill>
                <a:schemeClr val="bg1"/>
              </a:solidFill>
            </a:endParaRPr>
          </a:p>
        </p:txBody>
      </p:sp>
      <p:cxnSp>
        <p:nvCxnSpPr>
          <p:cNvPr id="111" name="직선 연결선[R] 110">
            <a:extLst>
              <a:ext uri="{FF2B5EF4-FFF2-40B4-BE49-F238E27FC236}">
                <a16:creationId xmlns:a16="http://schemas.microsoft.com/office/drawing/2014/main" xmlns="" id="{FB818247-7F8F-9E38-6755-678A6E4EB021}"/>
              </a:ext>
            </a:extLst>
          </p:cNvPr>
          <p:cNvCxnSpPr>
            <a:cxnSpLocks/>
          </p:cNvCxnSpPr>
          <p:nvPr/>
        </p:nvCxnSpPr>
        <p:spPr>
          <a:xfrm>
            <a:off x="6646001" y="2355850"/>
            <a:ext cx="0" cy="2743195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[R] 111">
            <a:extLst>
              <a:ext uri="{FF2B5EF4-FFF2-40B4-BE49-F238E27FC236}">
                <a16:creationId xmlns:a16="http://schemas.microsoft.com/office/drawing/2014/main" xmlns="" id="{7E8743A9-CE91-458C-6694-C8FF4EF1F6F6}"/>
              </a:ext>
            </a:extLst>
          </p:cNvPr>
          <p:cNvCxnSpPr>
            <a:cxnSpLocks/>
          </p:cNvCxnSpPr>
          <p:nvPr/>
        </p:nvCxnSpPr>
        <p:spPr>
          <a:xfrm flipH="1">
            <a:off x="6576191" y="23558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[R] 112">
            <a:extLst>
              <a:ext uri="{FF2B5EF4-FFF2-40B4-BE49-F238E27FC236}">
                <a16:creationId xmlns:a16="http://schemas.microsoft.com/office/drawing/2014/main" xmlns="" id="{E1C55B65-0150-6D92-60DF-8066BC2BE270}"/>
              </a:ext>
            </a:extLst>
          </p:cNvPr>
          <p:cNvCxnSpPr>
            <a:cxnSpLocks/>
          </p:cNvCxnSpPr>
          <p:nvPr/>
        </p:nvCxnSpPr>
        <p:spPr>
          <a:xfrm flipH="1">
            <a:off x="6576191" y="50990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[R] 114">
            <a:extLst>
              <a:ext uri="{FF2B5EF4-FFF2-40B4-BE49-F238E27FC236}">
                <a16:creationId xmlns:a16="http://schemas.microsoft.com/office/drawing/2014/main" xmlns="" id="{F59B9590-F845-38D1-DDFC-39B175788538}"/>
              </a:ext>
            </a:extLst>
          </p:cNvPr>
          <p:cNvCxnSpPr>
            <a:cxnSpLocks/>
          </p:cNvCxnSpPr>
          <p:nvPr/>
        </p:nvCxnSpPr>
        <p:spPr>
          <a:xfrm flipH="1">
            <a:off x="6576191" y="6175375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[R] 115">
            <a:extLst>
              <a:ext uri="{FF2B5EF4-FFF2-40B4-BE49-F238E27FC236}">
                <a16:creationId xmlns:a16="http://schemas.microsoft.com/office/drawing/2014/main" xmlns="" id="{38E5A835-6B88-1DBA-FF66-1FE7E7CBBE30}"/>
              </a:ext>
            </a:extLst>
          </p:cNvPr>
          <p:cNvCxnSpPr>
            <a:cxnSpLocks/>
          </p:cNvCxnSpPr>
          <p:nvPr/>
        </p:nvCxnSpPr>
        <p:spPr>
          <a:xfrm flipH="1">
            <a:off x="6576191" y="5172075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[R] 116">
            <a:extLst>
              <a:ext uri="{FF2B5EF4-FFF2-40B4-BE49-F238E27FC236}">
                <a16:creationId xmlns:a16="http://schemas.microsoft.com/office/drawing/2014/main" xmlns="" id="{E582D5AC-F704-3D80-B0F7-18F006E51E22}"/>
              </a:ext>
            </a:extLst>
          </p:cNvPr>
          <p:cNvCxnSpPr>
            <a:cxnSpLocks/>
          </p:cNvCxnSpPr>
          <p:nvPr/>
        </p:nvCxnSpPr>
        <p:spPr>
          <a:xfrm>
            <a:off x="6646001" y="5172075"/>
            <a:ext cx="0" cy="625475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318ECA8-9E24-7861-473F-186041FF79D0}"/>
              </a:ext>
            </a:extLst>
          </p:cNvPr>
          <p:cNvSpPr txBox="1"/>
          <p:nvPr/>
        </p:nvSpPr>
        <p:spPr>
          <a:xfrm>
            <a:off x="6488687" y="3539030"/>
            <a:ext cx="314626" cy="37683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rgbClr val="368DDF"/>
                </a:solidFill>
              </a:rPr>
              <a:t>A</a:t>
            </a:r>
            <a:endParaRPr lang="ko-KR" altLang="en-US" spc="50" dirty="0">
              <a:solidFill>
                <a:srgbClr val="368DDF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4C04F9ED-8ECC-867D-1337-6E0C60616511}"/>
              </a:ext>
            </a:extLst>
          </p:cNvPr>
          <p:cNvSpPr txBox="1"/>
          <p:nvPr/>
        </p:nvSpPr>
        <p:spPr>
          <a:xfrm>
            <a:off x="6488687" y="5345681"/>
            <a:ext cx="314626" cy="28450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rgbClr val="24CEA0"/>
                </a:solidFill>
              </a:rPr>
              <a:t>B</a:t>
            </a:r>
            <a:endParaRPr lang="ko-KR" altLang="en-US" spc="50" dirty="0">
              <a:solidFill>
                <a:srgbClr val="24CEA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530484BB-8F1C-5C85-98C4-34F2E130DBE3}"/>
              </a:ext>
            </a:extLst>
          </p:cNvPr>
          <p:cNvSpPr txBox="1"/>
          <p:nvPr/>
        </p:nvSpPr>
        <p:spPr>
          <a:xfrm>
            <a:off x="6988857" y="5299515"/>
            <a:ext cx="711216" cy="376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chemeClr val="bg1"/>
                </a:solidFill>
              </a:rPr>
              <a:t>20</a:t>
            </a:r>
            <a:r>
              <a:rPr lang="en-US" altLang="ko-KR" sz="1100" spc="50" dirty="0">
                <a:solidFill>
                  <a:schemeClr val="bg1"/>
                </a:solidFill>
              </a:rPr>
              <a:t>%</a:t>
            </a:r>
            <a:endParaRPr lang="ko-KR" altLang="en-US" spc="50" dirty="0">
              <a:solidFill>
                <a:schemeClr val="bg1"/>
              </a:solidFill>
            </a:endParaRPr>
          </a:p>
        </p:txBody>
      </p:sp>
      <p:sp>
        <p:nvSpPr>
          <p:cNvPr id="121" name="호 120">
            <a:extLst>
              <a:ext uri="{FF2B5EF4-FFF2-40B4-BE49-F238E27FC236}">
                <a16:creationId xmlns:a16="http://schemas.microsoft.com/office/drawing/2014/main" xmlns="" id="{CB2CD5B4-4DC3-8F08-F0A4-CF98029CD420}"/>
              </a:ext>
            </a:extLst>
          </p:cNvPr>
          <p:cNvSpPr/>
          <p:nvPr/>
        </p:nvSpPr>
        <p:spPr>
          <a:xfrm rot="18296776">
            <a:off x="6687038" y="3884978"/>
            <a:ext cx="4172403" cy="4172403"/>
          </a:xfrm>
          <a:prstGeom prst="arc">
            <a:avLst>
              <a:gd name="adj1" fmla="val 18139176"/>
              <a:gd name="adj2" fmla="val 1276794"/>
            </a:avLst>
          </a:prstGeom>
          <a:ln w="12700">
            <a:prstDash val="sys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xmlns="" id="{587430CA-034B-269F-20DB-17621AF693FB}"/>
              </a:ext>
            </a:extLst>
          </p:cNvPr>
          <p:cNvSpPr/>
          <p:nvPr/>
        </p:nvSpPr>
        <p:spPr>
          <a:xfrm>
            <a:off x="6853928" y="5859906"/>
            <a:ext cx="963553" cy="318380"/>
          </a:xfrm>
          <a:prstGeom prst="rect">
            <a:avLst/>
          </a:prstGeom>
          <a:gradFill>
            <a:gsLst>
              <a:gs pos="0">
                <a:srgbClr val="24CEA0"/>
              </a:gs>
              <a:gs pos="100000">
                <a:srgbClr val="24CEA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CABD655E-F436-8D98-173E-424A12678728}"/>
              </a:ext>
            </a:extLst>
          </p:cNvPr>
          <p:cNvSpPr txBox="1"/>
          <p:nvPr/>
        </p:nvSpPr>
        <p:spPr>
          <a:xfrm>
            <a:off x="6488687" y="5876846"/>
            <a:ext cx="314626" cy="28450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rgbClr val="24CEA0"/>
                </a:solidFill>
              </a:rPr>
              <a:t>C</a:t>
            </a:r>
            <a:endParaRPr lang="ko-KR" altLang="en-US" spc="50" dirty="0">
              <a:solidFill>
                <a:srgbClr val="24CEA0"/>
              </a:solidFill>
            </a:endParaRPr>
          </a:p>
        </p:txBody>
      </p:sp>
      <p:cxnSp>
        <p:nvCxnSpPr>
          <p:cNvPr id="124" name="직선 연결선[R] 123">
            <a:extLst>
              <a:ext uri="{FF2B5EF4-FFF2-40B4-BE49-F238E27FC236}">
                <a16:creationId xmlns:a16="http://schemas.microsoft.com/office/drawing/2014/main" xmlns="" id="{F5531998-E377-7C92-81C0-11032A7FAB07}"/>
              </a:ext>
            </a:extLst>
          </p:cNvPr>
          <p:cNvCxnSpPr>
            <a:cxnSpLocks/>
          </p:cNvCxnSpPr>
          <p:nvPr/>
        </p:nvCxnSpPr>
        <p:spPr>
          <a:xfrm flipH="1">
            <a:off x="6576191" y="57975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[R] 124">
            <a:extLst>
              <a:ext uri="{FF2B5EF4-FFF2-40B4-BE49-F238E27FC236}">
                <a16:creationId xmlns:a16="http://schemas.microsoft.com/office/drawing/2014/main" xmlns="" id="{44A2E7C1-C6A7-9563-50F9-60C141FBA3FA}"/>
              </a:ext>
            </a:extLst>
          </p:cNvPr>
          <p:cNvCxnSpPr>
            <a:cxnSpLocks/>
          </p:cNvCxnSpPr>
          <p:nvPr/>
        </p:nvCxnSpPr>
        <p:spPr>
          <a:xfrm flipH="1">
            <a:off x="6576191" y="5861050"/>
            <a:ext cx="139619" cy="0"/>
          </a:xfrm>
          <a:prstGeom prst="line">
            <a:avLst/>
          </a:prstGeom>
          <a:ln w="127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F14C1A0C-F4B4-9717-7843-106D843A8250}"/>
              </a:ext>
            </a:extLst>
          </p:cNvPr>
          <p:cNvSpPr txBox="1"/>
          <p:nvPr/>
        </p:nvSpPr>
        <p:spPr>
          <a:xfrm>
            <a:off x="6988857" y="5826308"/>
            <a:ext cx="711216" cy="3768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altLang="ko-KR" spc="50" dirty="0">
                <a:solidFill>
                  <a:schemeClr val="bg1"/>
                </a:solidFill>
              </a:rPr>
              <a:t>10</a:t>
            </a:r>
            <a:r>
              <a:rPr lang="en-US" altLang="ko-KR" sz="1100" spc="50" dirty="0">
                <a:solidFill>
                  <a:schemeClr val="bg1"/>
                </a:solidFill>
              </a:rPr>
              <a:t>%</a:t>
            </a:r>
            <a:endParaRPr lang="ko-KR" altLang="en-US" spc="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20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xmlns="" id="{70D3A960-2F5E-248E-D6B9-B9273FD1EC63}"/>
              </a:ext>
            </a:extLst>
          </p:cNvPr>
          <p:cNvSpPr/>
          <p:nvPr/>
        </p:nvSpPr>
        <p:spPr>
          <a:xfrm>
            <a:off x="787318" y="1954841"/>
            <a:ext cx="3306624" cy="4136819"/>
          </a:xfrm>
          <a:prstGeom prst="roundRect">
            <a:avLst>
              <a:gd name="adj" fmla="val 176"/>
            </a:avLst>
          </a:prstGeom>
          <a:solidFill>
            <a:schemeClr val="bg1"/>
          </a:solidFill>
          <a:ln w="9525">
            <a:solidFill>
              <a:srgbClr val="404453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xmlns="" id="{C0D3DD82-29AB-0FAF-4191-127D7AEBF294}"/>
              </a:ext>
            </a:extLst>
          </p:cNvPr>
          <p:cNvSpPr/>
          <p:nvPr/>
        </p:nvSpPr>
        <p:spPr>
          <a:xfrm>
            <a:off x="4442688" y="1954841"/>
            <a:ext cx="3306624" cy="4136819"/>
          </a:xfrm>
          <a:prstGeom prst="roundRect">
            <a:avLst>
              <a:gd name="adj" fmla="val 176"/>
            </a:avLst>
          </a:prstGeom>
          <a:solidFill>
            <a:schemeClr val="bg1"/>
          </a:solidFill>
          <a:ln w="9525">
            <a:solidFill>
              <a:srgbClr val="404453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xmlns="" id="{BB73E9B9-7784-8E35-BE46-F2C7DCE089CF}"/>
              </a:ext>
            </a:extLst>
          </p:cNvPr>
          <p:cNvSpPr/>
          <p:nvPr/>
        </p:nvSpPr>
        <p:spPr>
          <a:xfrm>
            <a:off x="8098059" y="1954841"/>
            <a:ext cx="3306624" cy="4136819"/>
          </a:xfrm>
          <a:prstGeom prst="roundRect">
            <a:avLst>
              <a:gd name="adj" fmla="val 176"/>
            </a:avLst>
          </a:prstGeom>
          <a:solidFill>
            <a:schemeClr val="bg1"/>
          </a:solidFill>
          <a:ln w="9525">
            <a:solidFill>
              <a:srgbClr val="404453"/>
            </a:solidFill>
          </a:ln>
          <a:effectLst>
            <a:outerShdw blurRad="254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5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RICCO A.I. </a:t>
            </a:r>
            <a:r>
              <a:rPr lang="en-US" altLang="ko-KR" dirty="0" smtClean="0"/>
              <a:t>Business </a:t>
            </a:r>
            <a:r>
              <a:rPr lang="en-US" altLang="ko-KR" dirty="0" smtClean="0"/>
              <a:t>model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681679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" altLang="ko-KR" dirty="0"/>
              <a:t>A.I RICCO </a:t>
            </a:r>
            <a:r>
              <a:rPr lang="en" altLang="ko-KR" dirty="0" smtClean="0"/>
              <a:t>LABS</a:t>
            </a:r>
            <a:r>
              <a:rPr lang="en-US" altLang="ko-KR" dirty="0" smtClean="0"/>
              <a:t>seeks to diversify investments, manage risks, and ensure fair profit distribution.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8E22DFC4-B633-CA92-0BCD-EC8AAB294B7F}"/>
              </a:ext>
            </a:extLst>
          </p:cNvPr>
          <p:cNvSpPr/>
          <p:nvPr/>
        </p:nvSpPr>
        <p:spPr>
          <a:xfrm>
            <a:off x="787318" y="1330980"/>
            <a:ext cx="3306624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6DB2F551-2C44-DD65-5B48-E3736DA95DEF}"/>
              </a:ext>
            </a:extLst>
          </p:cNvPr>
          <p:cNvSpPr/>
          <p:nvPr/>
        </p:nvSpPr>
        <p:spPr>
          <a:xfrm>
            <a:off x="4442688" y="1330980"/>
            <a:ext cx="3306624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3695E08F-F1A3-EBCF-D9AB-031CA2AD6C29}"/>
              </a:ext>
            </a:extLst>
          </p:cNvPr>
          <p:cNvSpPr/>
          <p:nvPr/>
        </p:nvSpPr>
        <p:spPr>
          <a:xfrm>
            <a:off x="8098059" y="1330980"/>
            <a:ext cx="3306624" cy="464366"/>
          </a:xfrm>
          <a:prstGeom prst="rect">
            <a:avLst/>
          </a:prstGeom>
          <a:solidFill>
            <a:srgbClr val="404453"/>
          </a:solidFill>
          <a:ln w="12700">
            <a:solidFill>
              <a:srgbClr val="404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00814B6-FCA6-88B3-1D0D-88267CB28C0F}"/>
              </a:ext>
            </a:extLst>
          </p:cNvPr>
          <p:cNvSpPr txBox="1"/>
          <p:nvPr/>
        </p:nvSpPr>
        <p:spPr>
          <a:xfrm>
            <a:off x="869576" y="1393886"/>
            <a:ext cx="34398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600" dirty="0" smtClean="0">
                <a:solidFill>
                  <a:schemeClr val="bg1"/>
                </a:solidFill>
              </a:rPr>
              <a:t>Regional Portfolio Composition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pic>
        <p:nvPicPr>
          <p:cNvPr id="46" name="그림 45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2EFD94DA-DF10-0699-A642-494471A61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1" b="11885"/>
          <a:stretch/>
        </p:blipFill>
        <p:spPr>
          <a:xfrm>
            <a:off x="2849341" y="1474447"/>
            <a:ext cx="1156734" cy="338555"/>
          </a:xfrm>
          <a:prstGeom prst="rect">
            <a:avLst/>
          </a:prstGeom>
        </p:spPr>
      </p:pic>
      <p:pic>
        <p:nvPicPr>
          <p:cNvPr id="47" name="그림 46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BC465057-0EF5-CB35-1834-3745BCD78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1" b="11885"/>
          <a:stretch/>
        </p:blipFill>
        <p:spPr>
          <a:xfrm>
            <a:off x="6510158" y="1474447"/>
            <a:ext cx="1156734" cy="338555"/>
          </a:xfrm>
          <a:prstGeom prst="rect">
            <a:avLst/>
          </a:prstGeom>
        </p:spPr>
      </p:pic>
      <p:pic>
        <p:nvPicPr>
          <p:cNvPr id="48" name="그림 47" descr="그래픽, 폰트, 스크린샷, 그래픽 디자인이(가) 표시된 사진&#10;&#10;자동 생성된 설명">
            <a:extLst>
              <a:ext uri="{FF2B5EF4-FFF2-40B4-BE49-F238E27FC236}">
                <a16:creationId xmlns:a16="http://schemas.microsoft.com/office/drawing/2014/main" xmlns="" id="{8799754C-E9B0-3801-8D9F-810D53A9F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1" b="11885"/>
          <a:stretch/>
        </p:blipFill>
        <p:spPr>
          <a:xfrm>
            <a:off x="10083108" y="1474447"/>
            <a:ext cx="1156734" cy="3385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FA7CAD6-6D2D-EF83-539C-D8EE12717E66}"/>
              </a:ext>
            </a:extLst>
          </p:cNvPr>
          <p:cNvSpPr txBox="1"/>
          <p:nvPr/>
        </p:nvSpPr>
        <p:spPr>
          <a:xfrm>
            <a:off x="4537349" y="1267139"/>
            <a:ext cx="377373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Risk Management and Hedging Strategy</a:t>
            </a:r>
            <a:endParaRPr lang="en-US" altLang="ko-KR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99ABCEC-D0C8-0B59-742D-EAEAA8B74EA3}"/>
              </a:ext>
            </a:extLst>
          </p:cNvPr>
          <p:cNvSpPr txBox="1"/>
          <p:nvPr/>
        </p:nvSpPr>
        <p:spPr>
          <a:xfrm>
            <a:off x="8169199" y="1393886"/>
            <a:ext cx="353693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Investment Profit Settlement</a:t>
            </a:r>
            <a:endParaRPr lang="ko-KR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C5E9809-339B-0232-0C03-A68027102331}"/>
              </a:ext>
            </a:extLst>
          </p:cNvPr>
          <p:cNvSpPr txBox="1"/>
          <p:nvPr/>
        </p:nvSpPr>
        <p:spPr>
          <a:xfrm>
            <a:off x="869575" y="2050305"/>
            <a:ext cx="322436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b="0" dirty="0" smtClean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“Regional Portfolio Composition”</a:t>
            </a:r>
            <a:endParaRPr lang="ko-KR" altLang="en-US" sz="1200" b="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B8CCE88-05CF-81F8-3B02-1D3820C62D1C}"/>
              </a:ext>
            </a:extLst>
          </p:cNvPr>
          <p:cNvSpPr txBox="1"/>
          <p:nvPr/>
        </p:nvSpPr>
        <p:spPr>
          <a:xfrm>
            <a:off x="4519241" y="2050305"/>
            <a:ext cx="25191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b="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"Investment strategies prepared for various scenarios."</a:t>
            </a:r>
            <a:endParaRPr lang="en-US" altLang="ko-KR" sz="1200" b="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1B7F224-890D-D094-BBB0-E2E8A84E0698}"/>
              </a:ext>
            </a:extLst>
          </p:cNvPr>
          <p:cNvSpPr txBox="1"/>
          <p:nvPr/>
        </p:nvSpPr>
        <p:spPr>
          <a:xfrm>
            <a:off x="8169199" y="2050305"/>
            <a:ext cx="31476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6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b="0" dirty="0" smtClean="0">
                <a:solidFill>
                  <a:srgbClr val="40445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"Investment returns for investors participating in projects."</a:t>
            </a:r>
            <a:endParaRPr lang="en-US" altLang="ko-KR" sz="1200" b="0" dirty="0">
              <a:solidFill>
                <a:srgbClr val="40445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AD362556-9188-08D3-0880-96AC7D186591}"/>
              </a:ext>
            </a:extLst>
          </p:cNvPr>
          <p:cNvSpPr/>
          <p:nvPr/>
        </p:nvSpPr>
        <p:spPr>
          <a:xfrm>
            <a:off x="975453" y="265177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xmlns="" id="{F30E6936-9202-C43B-144F-77DE1767DA2F}"/>
              </a:ext>
            </a:extLst>
          </p:cNvPr>
          <p:cNvSpPr/>
          <p:nvPr/>
        </p:nvSpPr>
        <p:spPr>
          <a:xfrm>
            <a:off x="975453" y="3510806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3A16F97E-AF2F-DCAD-0998-6E53DED476E2}"/>
              </a:ext>
            </a:extLst>
          </p:cNvPr>
          <p:cNvSpPr/>
          <p:nvPr/>
        </p:nvSpPr>
        <p:spPr>
          <a:xfrm>
            <a:off x="975453" y="4369839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xmlns="" id="{517DC12E-4C69-FEFC-DD10-9B84BD71458F}"/>
              </a:ext>
            </a:extLst>
          </p:cNvPr>
          <p:cNvSpPr/>
          <p:nvPr/>
        </p:nvSpPr>
        <p:spPr>
          <a:xfrm>
            <a:off x="975453" y="522887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B525596-3DFD-870C-85A2-276A309ABB90}"/>
              </a:ext>
            </a:extLst>
          </p:cNvPr>
          <p:cNvSpPr txBox="1"/>
          <p:nvPr/>
        </p:nvSpPr>
        <p:spPr>
          <a:xfrm>
            <a:off x="1578221" y="258070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United States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0581F87-4A60-7D7C-1009-A12543A83BE5}"/>
              </a:ext>
            </a:extLst>
          </p:cNvPr>
          <p:cNvSpPr txBox="1"/>
          <p:nvPr/>
        </p:nvSpPr>
        <p:spPr>
          <a:xfrm>
            <a:off x="1578221" y="2799339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15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Technology stocks, real estate development projects, mid-sized innovative companies</a:t>
            </a:r>
            <a:endParaRPr lang="en-US" altLang="ko-KR" sz="115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129034E0-8467-B78E-68C7-C0AA98776DB5}"/>
              </a:ext>
            </a:extLst>
          </p:cNvPr>
          <p:cNvSpPr txBox="1"/>
          <p:nvPr/>
        </p:nvSpPr>
        <p:spPr>
          <a:xfrm>
            <a:off x="1578221" y="343014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Europe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7CD9F75-29D3-2F03-DFD2-79C8DD93F7C0}"/>
              </a:ext>
            </a:extLst>
          </p:cNvPr>
          <p:cNvSpPr txBox="1"/>
          <p:nvPr/>
        </p:nvSpPr>
        <p:spPr>
          <a:xfrm>
            <a:off x="1578221" y="3648779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dirty="0" smtClean="0"/>
              <a:t>Renewable energy projects, healthcare companies, commercial real estate</a:t>
            </a:r>
            <a:endParaRPr lang="en-US" altLang="ko-KR" sz="115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A8557E99-776B-0093-63D0-DF8E1AAB5AA7}"/>
              </a:ext>
            </a:extLst>
          </p:cNvPr>
          <p:cNvSpPr txBox="1"/>
          <p:nvPr/>
        </p:nvSpPr>
        <p:spPr>
          <a:xfrm>
            <a:off x="1578221" y="4291685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Asia (Excluding Korea)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181A3E9D-59D9-48FF-221D-F1CD33EAF649}"/>
              </a:ext>
            </a:extLst>
          </p:cNvPr>
          <p:cNvSpPr txBox="1"/>
          <p:nvPr/>
        </p:nvSpPr>
        <p:spPr>
          <a:xfrm>
            <a:off x="1578221" y="4510315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dirty="0" smtClean="0"/>
              <a:t>Growth stocks and startup investments in emerging markets (India, Vietnam, etc.)</a:t>
            </a:r>
            <a:endParaRPr lang="en-US" altLang="ko-KR" sz="115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C3FF60D-7A10-6782-1DF0-FF0EF73AD9B7}"/>
              </a:ext>
            </a:extLst>
          </p:cNvPr>
          <p:cNvSpPr txBox="1"/>
          <p:nvPr/>
        </p:nvSpPr>
        <p:spPr>
          <a:xfrm>
            <a:off x="1578221" y="515795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Other Regions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4445475-51C4-887C-70B8-A594EE929749}"/>
              </a:ext>
            </a:extLst>
          </p:cNvPr>
          <p:cNvSpPr txBox="1"/>
          <p:nvPr/>
        </p:nvSpPr>
        <p:spPr>
          <a:xfrm>
            <a:off x="1578221" y="5376589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dirty="0" smtClean="0"/>
              <a:t>Promising real estate and infrastructure projects in South America and Africa</a:t>
            </a:r>
            <a:endParaRPr lang="en-US" altLang="ko-KR" sz="1150" dirty="0"/>
          </a:p>
        </p:txBody>
      </p:sp>
      <p:cxnSp>
        <p:nvCxnSpPr>
          <p:cNvPr id="102" name="직선 연결선[R] 101">
            <a:extLst>
              <a:ext uri="{FF2B5EF4-FFF2-40B4-BE49-F238E27FC236}">
                <a16:creationId xmlns:a16="http://schemas.microsoft.com/office/drawing/2014/main" xmlns="" id="{E197FEA1-FDD7-EFE3-E406-D50E10489246}"/>
              </a:ext>
            </a:extLst>
          </p:cNvPr>
          <p:cNvCxnSpPr>
            <a:cxnSpLocks/>
          </p:cNvCxnSpPr>
          <p:nvPr/>
        </p:nvCxnSpPr>
        <p:spPr>
          <a:xfrm>
            <a:off x="1017742" y="3366634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[R] 102">
            <a:extLst>
              <a:ext uri="{FF2B5EF4-FFF2-40B4-BE49-F238E27FC236}">
                <a16:creationId xmlns:a16="http://schemas.microsoft.com/office/drawing/2014/main" xmlns="" id="{63697E6F-24F3-FAFA-EDCA-1F366BAEB3CA}"/>
              </a:ext>
            </a:extLst>
          </p:cNvPr>
          <p:cNvCxnSpPr>
            <a:cxnSpLocks/>
          </p:cNvCxnSpPr>
          <p:nvPr/>
        </p:nvCxnSpPr>
        <p:spPr>
          <a:xfrm>
            <a:off x="1017742" y="4225667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[R] 103">
            <a:extLst>
              <a:ext uri="{FF2B5EF4-FFF2-40B4-BE49-F238E27FC236}">
                <a16:creationId xmlns:a16="http://schemas.microsoft.com/office/drawing/2014/main" xmlns="" id="{BD1D24A1-8D8B-1154-D33E-6DB7E6592561}"/>
              </a:ext>
            </a:extLst>
          </p:cNvPr>
          <p:cNvCxnSpPr>
            <a:cxnSpLocks/>
          </p:cNvCxnSpPr>
          <p:nvPr/>
        </p:nvCxnSpPr>
        <p:spPr>
          <a:xfrm>
            <a:off x="1017742" y="5084700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>
            <a:extLst>
              <a:ext uri="{FF2B5EF4-FFF2-40B4-BE49-F238E27FC236}">
                <a16:creationId xmlns:a16="http://schemas.microsoft.com/office/drawing/2014/main" xmlns="" id="{9BD54B76-F315-B0F3-862D-AAC7523E4E54}"/>
              </a:ext>
            </a:extLst>
          </p:cNvPr>
          <p:cNvSpPr/>
          <p:nvPr/>
        </p:nvSpPr>
        <p:spPr>
          <a:xfrm>
            <a:off x="4630825" y="265177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EE015B8A-D92E-F729-D704-20453A3F2E0F}"/>
              </a:ext>
            </a:extLst>
          </p:cNvPr>
          <p:cNvSpPr txBox="1"/>
          <p:nvPr/>
        </p:nvSpPr>
        <p:spPr>
          <a:xfrm>
            <a:off x="5233593" y="258070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Diversified Investments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1475786-4867-ED04-2ABB-F84C40728FA8}"/>
              </a:ext>
            </a:extLst>
          </p:cNvPr>
          <p:cNvSpPr txBox="1"/>
          <p:nvPr/>
        </p:nvSpPr>
        <p:spPr>
          <a:xfrm>
            <a:off x="5233593" y="2799339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dirty="0" smtClean="0"/>
              <a:t>Risk management through investments across various regions and industries</a:t>
            </a:r>
            <a:endParaRPr lang="en-US" altLang="ko-KR" sz="1150" dirty="0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033364C8-27DA-930D-7762-0AA03F072005}"/>
              </a:ext>
            </a:extLst>
          </p:cNvPr>
          <p:cNvSpPr/>
          <p:nvPr/>
        </p:nvSpPr>
        <p:spPr>
          <a:xfrm>
            <a:off x="4630825" y="3940398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340B9D0B-70AD-34D7-20DA-7E4A0ECB377D}"/>
              </a:ext>
            </a:extLst>
          </p:cNvPr>
          <p:cNvSpPr txBox="1"/>
          <p:nvPr/>
        </p:nvSpPr>
        <p:spPr>
          <a:xfrm>
            <a:off x="5233593" y="3869334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Selective Investments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56FDCE20-813F-BB11-4A13-600A1ECC9B0E}"/>
              </a:ext>
            </a:extLst>
          </p:cNvPr>
          <p:cNvSpPr txBox="1"/>
          <p:nvPr/>
        </p:nvSpPr>
        <p:spPr>
          <a:xfrm>
            <a:off x="5233593" y="4087964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spc="-30" dirty="0" smtClean="0"/>
              <a:t>Differentiating investment size and conditions based on potential risks and capital recovery feasibility</a:t>
            </a:r>
            <a:endParaRPr lang="en-US" altLang="ko-KR" sz="1150" spc="-30" dirty="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xmlns="" id="{80D7AC7F-C1E3-75B4-7EE9-3A4E4A7511BE}"/>
              </a:ext>
            </a:extLst>
          </p:cNvPr>
          <p:cNvSpPr/>
          <p:nvPr/>
        </p:nvSpPr>
        <p:spPr>
          <a:xfrm>
            <a:off x="4630825" y="522902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F868967D-2A0A-276F-2299-F6912BE19E13}"/>
              </a:ext>
            </a:extLst>
          </p:cNvPr>
          <p:cNvSpPr txBox="1"/>
          <p:nvPr/>
        </p:nvSpPr>
        <p:spPr>
          <a:xfrm>
            <a:off x="5233593" y="515795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Derivatives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75AA909-B847-8876-F228-CDC8CCBC8152}"/>
              </a:ext>
            </a:extLst>
          </p:cNvPr>
          <p:cNvSpPr txBox="1"/>
          <p:nvPr/>
        </p:nvSpPr>
        <p:spPr>
          <a:xfrm>
            <a:off x="5233593" y="5378581"/>
            <a:ext cx="2515719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200" b="0">
                <a:solidFill>
                  <a:srgbClr val="404453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sz="1150" dirty="0" smtClean="0"/>
              <a:t>Risk management using options, futures, and other derivatives</a:t>
            </a:r>
            <a:endParaRPr lang="en-US" altLang="ko-KR" sz="1150" dirty="0"/>
          </a:p>
        </p:txBody>
      </p:sp>
      <p:cxnSp>
        <p:nvCxnSpPr>
          <p:cNvPr id="117" name="직선 연결선[R] 116">
            <a:extLst>
              <a:ext uri="{FF2B5EF4-FFF2-40B4-BE49-F238E27FC236}">
                <a16:creationId xmlns:a16="http://schemas.microsoft.com/office/drawing/2014/main" xmlns="" id="{FCCBF079-66FA-3583-9CEB-8805FA647985}"/>
              </a:ext>
            </a:extLst>
          </p:cNvPr>
          <p:cNvCxnSpPr>
            <a:cxnSpLocks/>
          </p:cNvCxnSpPr>
          <p:nvPr/>
        </p:nvCxnSpPr>
        <p:spPr>
          <a:xfrm>
            <a:off x="4673112" y="3581430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[R] 117">
            <a:extLst>
              <a:ext uri="{FF2B5EF4-FFF2-40B4-BE49-F238E27FC236}">
                <a16:creationId xmlns:a16="http://schemas.microsoft.com/office/drawing/2014/main" xmlns="" id="{1E8F57CC-3E42-915E-1F03-298BA6E4577D}"/>
              </a:ext>
            </a:extLst>
          </p:cNvPr>
          <p:cNvCxnSpPr>
            <a:cxnSpLocks/>
          </p:cNvCxnSpPr>
          <p:nvPr/>
        </p:nvCxnSpPr>
        <p:spPr>
          <a:xfrm>
            <a:off x="4673112" y="4870055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직사각형 118">
            <a:extLst>
              <a:ext uri="{FF2B5EF4-FFF2-40B4-BE49-F238E27FC236}">
                <a16:creationId xmlns:a16="http://schemas.microsoft.com/office/drawing/2014/main" xmlns="" id="{3FAF8E99-14C8-8EA1-5B15-97B3E7CC8710}"/>
              </a:ext>
            </a:extLst>
          </p:cNvPr>
          <p:cNvSpPr/>
          <p:nvPr/>
        </p:nvSpPr>
        <p:spPr>
          <a:xfrm>
            <a:off x="8286195" y="265177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xmlns="" id="{C7E7DE21-8D4C-C405-DE92-AEAB342ED6E4}"/>
              </a:ext>
            </a:extLst>
          </p:cNvPr>
          <p:cNvSpPr/>
          <p:nvPr/>
        </p:nvSpPr>
        <p:spPr>
          <a:xfrm>
            <a:off x="8286195" y="3510806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xmlns="" id="{AB0BBCD3-CA6E-0295-A725-0D458E8BA95C}"/>
              </a:ext>
            </a:extLst>
          </p:cNvPr>
          <p:cNvSpPr/>
          <p:nvPr/>
        </p:nvSpPr>
        <p:spPr>
          <a:xfrm>
            <a:off x="8286195" y="4369839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xmlns="" id="{CFFA3B8B-FA4F-6310-A931-E11A0449CA8F}"/>
              </a:ext>
            </a:extLst>
          </p:cNvPr>
          <p:cNvSpPr/>
          <p:nvPr/>
        </p:nvSpPr>
        <p:spPr>
          <a:xfrm>
            <a:off x="8286195" y="5228873"/>
            <a:ext cx="570689" cy="570689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6FDD22C-7F31-CC69-DA7D-5BF455A1566D}"/>
              </a:ext>
            </a:extLst>
          </p:cNvPr>
          <p:cNvSpPr txBox="1"/>
          <p:nvPr/>
        </p:nvSpPr>
        <p:spPr>
          <a:xfrm>
            <a:off x="8888963" y="258070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Equity Investment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8796EAD6-2568-990B-4E45-DF9E78F96BED}"/>
              </a:ext>
            </a:extLst>
          </p:cNvPr>
          <p:cNvSpPr txBox="1"/>
          <p:nvPr/>
        </p:nvSpPr>
        <p:spPr>
          <a:xfrm>
            <a:off x="8888963" y="2797442"/>
            <a:ext cx="2515719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15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>
                <a:latin typeface="Pretendard" panose="02000503000000020004" pitchFamily="2" charset="-127"/>
              </a:rPr>
              <a:t>Capital gains from stock sales + dividend income</a:t>
            </a:r>
            <a:endParaRPr lang="ko-KR" altLang="ko-KR" dirty="0">
              <a:latin typeface="Pretendard" panose="02000503000000020004" pitchFamily="2" charset="-127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88D218C2-D7DA-442C-BB33-6FD6C97382A9}"/>
              </a:ext>
            </a:extLst>
          </p:cNvPr>
          <p:cNvSpPr txBox="1"/>
          <p:nvPr/>
        </p:nvSpPr>
        <p:spPr>
          <a:xfrm>
            <a:off x="8888963" y="3430149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Mezzanine Investment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22A4DB2B-EA89-8799-9F9F-33DE082DA827}"/>
              </a:ext>
            </a:extLst>
          </p:cNvPr>
          <p:cNvSpPr txBox="1"/>
          <p:nvPr/>
        </p:nvSpPr>
        <p:spPr>
          <a:xfrm>
            <a:off x="8888963" y="3656474"/>
            <a:ext cx="2515719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15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>
                <a:latin typeface="Pretendard" panose="02000503000000020004" pitchFamily="2" charset="-127"/>
              </a:rPr>
              <a:t>Capital gains from stock sales + interest earnings</a:t>
            </a:r>
            <a:endParaRPr lang="ko-KR" altLang="ko-KR" dirty="0">
              <a:latin typeface="Pretendard" panose="02000503000000020004" pitchFamily="2" charset="-127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935AFDDC-29CE-A0F9-5905-7345EF3014E6}"/>
              </a:ext>
            </a:extLst>
          </p:cNvPr>
          <p:cNvSpPr txBox="1"/>
          <p:nvPr/>
        </p:nvSpPr>
        <p:spPr>
          <a:xfrm>
            <a:off x="8888963" y="4291685"/>
            <a:ext cx="25157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200" dirty="0" smtClean="0">
                <a:solidFill>
                  <a:srgbClr val="368DDF"/>
                </a:solidFill>
              </a:rPr>
              <a:t>Real Estate Investment</a:t>
            </a:r>
            <a:endParaRPr lang="ko-KR" altLang="ko-KR" sz="1200" dirty="0">
              <a:solidFill>
                <a:srgbClr val="368DDF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439C9A2F-3E5C-3F2F-87DE-8D9E917B760D}"/>
              </a:ext>
            </a:extLst>
          </p:cNvPr>
          <p:cNvSpPr txBox="1"/>
          <p:nvPr/>
        </p:nvSpPr>
        <p:spPr>
          <a:xfrm>
            <a:off x="8888963" y="4525704"/>
            <a:ext cx="2515719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15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>
                <a:latin typeface="Pretendard" panose="02000503000000020004" pitchFamily="2" charset="-127"/>
              </a:rPr>
              <a:t>Rental income from real estate + capital gains from property sales</a:t>
            </a:r>
            <a:endParaRPr lang="ko-KR" altLang="ko-KR" dirty="0">
              <a:latin typeface="Pretendard" panose="02000503000000020004" pitchFamily="2" charset="-12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EB79A41D-BAB7-3687-57E0-D2327F032392}"/>
              </a:ext>
            </a:extLst>
          </p:cNvPr>
          <p:cNvSpPr txBox="1"/>
          <p:nvPr/>
        </p:nvSpPr>
        <p:spPr>
          <a:xfrm>
            <a:off x="8888963" y="5310867"/>
            <a:ext cx="2515719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150" b="0">
                <a:solidFill>
                  <a:srgbClr val="404453"/>
                </a:solidFill>
                <a:latin typeface="+mn-ea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r>
              <a:rPr lang="en-US" altLang="ko-KR" dirty="0" smtClean="0">
                <a:latin typeface="Pretendard" panose="02000503000000020004" pitchFamily="2" charset="-127"/>
              </a:rPr>
              <a:t>Evaluated and settled through dividends (or investment profit distribution)</a:t>
            </a:r>
            <a:endParaRPr lang="en-US" altLang="ko-KR" dirty="0">
              <a:latin typeface="Pretendard" panose="02000503000000020004" pitchFamily="2" charset="-127"/>
            </a:endParaRPr>
          </a:p>
        </p:txBody>
      </p:sp>
      <p:cxnSp>
        <p:nvCxnSpPr>
          <p:cNvPr id="131" name="직선 연결선[R] 130">
            <a:extLst>
              <a:ext uri="{FF2B5EF4-FFF2-40B4-BE49-F238E27FC236}">
                <a16:creationId xmlns:a16="http://schemas.microsoft.com/office/drawing/2014/main" xmlns="" id="{8E6A38DD-42DC-2F8E-7D41-A372DE8CFF4B}"/>
              </a:ext>
            </a:extLst>
          </p:cNvPr>
          <p:cNvCxnSpPr>
            <a:cxnSpLocks/>
          </p:cNvCxnSpPr>
          <p:nvPr/>
        </p:nvCxnSpPr>
        <p:spPr>
          <a:xfrm>
            <a:off x="8328484" y="3366634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[R] 131">
            <a:extLst>
              <a:ext uri="{FF2B5EF4-FFF2-40B4-BE49-F238E27FC236}">
                <a16:creationId xmlns:a16="http://schemas.microsoft.com/office/drawing/2014/main" xmlns="" id="{59FF6A3B-55D9-C632-2E1C-CDC28AE2A004}"/>
              </a:ext>
            </a:extLst>
          </p:cNvPr>
          <p:cNvCxnSpPr>
            <a:cxnSpLocks/>
          </p:cNvCxnSpPr>
          <p:nvPr/>
        </p:nvCxnSpPr>
        <p:spPr>
          <a:xfrm>
            <a:off x="8328484" y="4225667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[R] 132">
            <a:extLst>
              <a:ext uri="{FF2B5EF4-FFF2-40B4-BE49-F238E27FC236}">
                <a16:creationId xmlns:a16="http://schemas.microsoft.com/office/drawing/2014/main" xmlns="" id="{61FCC118-75F1-CE4D-03B3-A4BB65561BE0}"/>
              </a:ext>
            </a:extLst>
          </p:cNvPr>
          <p:cNvCxnSpPr>
            <a:cxnSpLocks/>
          </p:cNvCxnSpPr>
          <p:nvPr/>
        </p:nvCxnSpPr>
        <p:spPr>
          <a:xfrm>
            <a:off x="8328484" y="5084700"/>
            <a:ext cx="2845776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그림 133">
            <a:extLst>
              <a:ext uri="{FF2B5EF4-FFF2-40B4-BE49-F238E27FC236}">
                <a16:creationId xmlns:a16="http://schemas.microsoft.com/office/drawing/2014/main" xmlns="" id="{8EEEA89F-DD65-F5B2-A1E1-110852A9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70" y="2776926"/>
            <a:ext cx="455655" cy="320383"/>
          </a:xfrm>
          <a:prstGeom prst="rect">
            <a:avLst/>
          </a:prstGeom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xmlns="" id="{4AB44DC1-ECC5-C99A-2EDE-C3D4A8D96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95" y="3596280"/>
            <a:ext cx="452804" cy="399741"/>
          </a:xfrm>
          <a:prstGeom prst="rect">
            <a:avLst/>
          </a:prstGeom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xmlns="" id="{5937CC2C-7B01-C204-2EDA-2FBB6679D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69" y="4448423"/>
            <a:ext cx="469457" cy="413521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xmlns="" id="{4B980E11-08FE-AEC2-D15D-1FF9B82C9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499" y="5319065"/>
            <a:ext cx="364596" cy="390305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xmlns="" id="{15FB1EAE-7046-9458-5ADB-E6127ED48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816" y="2743764"/>
            <a:ext cx="386706" cy="386706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xmlns="" id="{8A3FE9AA-8841-CAEE-F178-660FEAB87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816" y="4032389"/>
            <a:ext cx="386706" cy="386706"/>
          </a:xfrm>
          <a:prstGeom prst="rect">
            <a:avLst/>
          </a:prstGeom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xmlns="" id="{1D79E9C4-EA2A-7737-EFB9-A7813D647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148" y="5308930"/>
            <a:ext cx="413896" cy="410875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xmlns="" id="{EF2F3CE7-F5C1-F2D6-3748-83C36E9BE3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3442" y="2716165"/>
            <a:ext cx="383225" cy="402994"/>
          </a:xfrm>
          <a:prstGeom prst="rect">
            <a:avLst/>
          </a:prstGeom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xmlns="" id="{240AC4D7-110A-DEFD-0A99-7D0C22ECB7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958" y="3616861"/>
            <a:ext cx="463163" cy="358578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xmlns="" id="{CA1C59C9-32AF-E055-15B8-44F8C8623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5134" y="4460529"/>
            <a:ext cx="352811" cy="389308"/>
          </a:xfrm>
          <a:prstGeom prst="rect">
            <a:avLst/>
          </a:prstGeom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xmlns="" id="{42ADC2E8-6D6B-046F-9E5E-6E187AF19E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2845" y="5315523"/>
            <a:ext cx="397388" cy="3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2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087BD89F-4B86-83DE-C816-B539DD5775D3}"/>
              </a:ext>
            </a:extLst>
          </p:cNvPr>
          <p:cNvSpPr/>
          <p:nvPr/>
        </p:nvSpPr>
        <p:spPr>
          <a:xfrm>
            <a:off x="0" y="2517669"/>
            <a:ext cx="12192000" cy="4340331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E405EC58-3F5F-B7C8-1A5D-E92257A97E5E}"/>
              </a:ext>
            </a:extLst>
          </p:cNvPr>
          <p:cNvGrpSpPr/>
          <p:nvPr/>
        </p:nvGrpSpPr>
        <p:grpSpPr>
          <a:xfrm>
            <a:off x="1960142" y="3312298"/>
            <a:ext cx="8271716" cy="553998"/>
            <a:chOff x="1960142" y="3429000"/>
            <a:chExt cx="8271716" cy="797312"/>
          </a:xfrm>
        </p:grpSpPr>
        <p:cxnSp>
          <p:nvCxnSpPr>
            <p:cNvPr id="41" name="직선 연결선[R] 40">
              <a:extLst>
                <a:ext uri="{FF2B5EF4-FFF2-40B4-BE49-F238E27FC236}">
                  <a16:creationId xmlns:a16="http://schemas.microsoft.com/office/drawing/2014/main" xmlns="" id="{06D97F36-BDB6-325D-1D0D-612F1DDF299B}"/>
                </a:ext>
              </a:extLst>
            </p:cNvPr>
            <p:cNvCxnSpPr>
              <a:cxnSpLocks/>
            </p:cNvCxnSpPr>
            <p:nvPr/>
          </p:nvCxnSpPr>
          <p:spPr>
            <a:xfrm>
              <a:off x="1960142" y="3429000"/>
              <a:ext cx="0" cy="797312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[R] 41">
              <a:extLst>
                <a:ext uri="{FF2B5EF4-FFF2-40B4-BE49-F238E27FC236}">
                  <a16:creationId xmlns:a16="http://schemas.microsoft.com/office/drawing/2014/main" xmlns="" id="{F323CFD3-8C1C-8125-323F-C173701162DD}"/>
                </a:ext>
              </a:extLst>
            </p:cNvPr>
            <p:cNvCxnSpPr/>
            <p:nvPr/>
          </p:nvCxnSpPr>
          <p:spPr>
            <a:xfrm>
              <a:off x="4717381" y="3429000"/>
              <a:ext cx="0" cy="797312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[R] 42">
              <a:extLst>
                <a:ext uri="{FF2B5EF4-FFF2-40B4-BE49-F238E27FC236}">
                  <a16:creationId xmlns:a16="http://schemas.microsoft.com/office/drawing/2014/main" xmlns="" id="{CC2D7B99-0FF9-4C19-18F5-8F5B8AAEADEC}"/>
                </a:ext>
              </a:extLst>
            </p:cNvPr>
            <p:cNvCxnSpPr/>
            <p:nvPr/>
          </p:nvCxnSpPr>
          <p:spPr>
            <a:xfrm>
              <a:off x="7474620" y="3429000"/>
              <a:ext cx="0" cy="797312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[R] 43">
              <a:extLst>
                <a:ext uri="{FF2B5EF4-FFF2-40B4-BE49-F238E27FC236}">
                  <a16:creationId xmlns:a16="http://schemas.microsoft.com/office/drawing/2014/main" xmlns="" id="{C4526FD8-86C0-5A04-3BB5-D2A6BF4F9FD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1858" y="3429000"/>
              <a:ext cx="0" cy="797312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7F9989BA-F796-EDC5-6844-D52F2912D187}"/>
              </a:ext>
            </a:extLst>
          </p:cNvPr>
          <p:cNvGrpSpPr/>
          <p:nvPr/>
        </p:nvGrpSpPr>
        <p:grpSpPr>
          <a:xfrm>
            <a:off x="1000022" y="1558707"/>
            <a:ext cx="1920241" cy="1920242"/>
            <a:chOff x="997267" y="1675409"/>
            <a:chExt cx="1920241" cy="1920242"/>
          </a:xfrm>
        </p:grpSpPr>
        <p:sp>
          <p:nvSpPr>
            <p:cNvPr id="14" name="호 13">
              <a:extLst>
                <a:ext uri="{FF2B5EF4-FFF2-40B4-BE49-F238E27FC236}">
                  <a16:creationId xmlns:a16="http://schemas.microsoft.com/office/drawing/2014/main" xmlns="" id="{CA68E398-08C0-0BE6-E86E-109E2385CC20}"/>
                </a:ext>
              </a:extLst>
            </p:cNvPr>
            <p:cNvSpPr/>
            <p:nvPr/>
          </p:nvSpPr>
          <p:spPr>
            <a:xfrm rot="4264505">
              <a:off x="997267" y="1675410"/>
              <a:ext cx="1920241" cy="1920241"/>
            </a:xfrm>
            <a:prstGeom prst="arc">
              <a:avLst>
                <a:gd name="adj1" fmla="val 15556689"/>
                <a:gd name="adj2" fmla="val 2188538"/>
              </a:avLst>
            </a:prstGeom>
            <a:ln w="92075">
              <a:gradFill>
                <a:gsLst>
                  <a:gs pos="0">
                    <a:srgbClr val="368DDF">
                      <a:alpha val="70000"/>
                    </a:srgbClr>
                  </a:gs>
                  <a:gs pos="9900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189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호 14">
              <a:extLst>
                <a:ext uri="{FF2B5EF4-FFF2-40B4-BE49-F238E27FC236}">
                  <a16:creationId xmlns:a16="http://schemas.microsoft.com/office/drawing/2014/main" xmlns="" id="{91A30BD6-03DF-1134-D147-161043472D3E}"/>
                </a:ext>
              </a:extLst>
            </p:cNvPr>
            <p:cNvSpPr/>
            <p:nvPr/>
          </p:nvSpPr>
          <p:spPr>
            <a:xfrm rot="15064505">
              <a:off x="997267" y="1675409"/>
              <a:ext cx="1920241" cy="1920241"/>
            </a:xfrm>
            <a:prstGeom prst="arc">
              <a:avLst>
                <a:gd name="adj1" fmla="val 14935208"/>
                <a:gd name="adj2" fmla="val 2707462"/>
              </a:avLst>
            </a:prstGeom>
            <a:ln w="92075">
              <a:gradFill>
                <a:gsLst>
                  <a:gs pos="100000">
                    <a:srgbClr val="5856E7">
                      <a:alpha val="70000"/>
                    </a:srgbClr>
                  </a:gs>
                  <a:gs pos="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72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xmlns="" id="{A5A909C0-6770-57DC-F7EF-6FB6901F723C}"/>
                </a:ext>
              </a:extLst>
            </p:cNvPr>
            <p:cNvSpPr/>
            <p:nvPr/>
          </p:nvSpPr>
          <p:spPr>
            <a:xfrm rot="4264505">
              <a:off x="997267" y="1675410"/>
              <a:ext cx="1920240" cy="192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45087C06-3053-5E7A-9C3E-1CDCFFB76FD8}"/>
              </a:ext>
            </a:extLst>
          </p:cNvPr>
          <p:cNvGrpSpPr/>
          <p:nvPr/>
        </p:nvGrpSpPr>
        <p:grpSpPr>
          <a:xfrm>
            <a:off x="3757261" y="1558707"/>
            <a:ext cx="1920241" cy="1920242"/>
            <a:chOff x="997267" y="1675409"/>
            <a:chExt cx="1920241" cy="1920242"/>
          </a:xfrm>
        </p:grpSpPr>
        <p:sp>
          <p:nvSpPr>
            <p:cNvPr id="60" name="호 59">
              <a:extLst>
                <a:ext uri="{FF2B5EF4-FFF2-40B4-BE49-F238E27FC236}">
                  <a16:creationId xmlns:a16="http://schemas.microsoft.com/office/drawing/2014/main" xmlns="" id="{555B933B-7D1F-74DB-9007-595EC27566DC}"/>
                </a:ext>
              </a:extLst>
            </p:cNvPr>
            <p:cNvSpPr/>
            <p:nvPr/>
          </p:nvSpPr>
          <p:spPr>
            <a:xfrm rot="4264505">
              <a:off x="997267" y="1675410"/>
              <a:ext cx="1920241" cy="1920241"/>
            </a:xfrm>
            <a:prstGeom prst="arc">
              <a:avLst>
                <a:gd name="adj1" fmla="val 15556689"/>
                <a:gd name="adj2" fmla="val 2188538"/>
              </a:avLst>
            </a:prstGeom>
            <a:ln w="92075">
              <a:gradFill>
                <a:gsLst>
                  <a:gs pos="0">
                    <a:srgbClr val="368DDF">
                      <a:alpha val="70000"/>
                    </a:srgbClr>
                  </a:gs>
                  <a:gs pos="9900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189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1" name="호 60">
              <a:extLst>
                <a:ext uri="{FF2B5EF4-FFF2-40B4-BE49-F238E27FC236}">
                  <a16:creationId xmlns:a16="http://schemas.microsoft.com/office/drawing/2014/main" xmlns="" id="{5BA9DB0E-FE25-E37A-A1C8-418A56759A32}"/>
                </a:ext>
              </a:extLst>
            </p:cNvPr>
            <p:cNvSpPr/>
            <p:nvPr/>
          </p:nvSpPr>
          <p:spPr>
            <a:xfrm rot="15064505">
              <a:off x="997267" y="1675409"/>
              <a:ext cx="1920241" cy="1920241"/>
            </a:xfrm>
            <a:prstGeom prst="arc">
              <a:avLst>
                <a:gd name="adj1" fmla="val 14935208"/>
                <a:gd name="adj2" fmla="val 2707462"/>
              </a:avLst>
            </a:prstGeom>
            <a:ln w="92075">
              <a:gradFill>
                <a:gsLst>
                  <a:gs pos="100000">
                    <a:srgbClr val="5856E7">
                      <a:alpha val="70000"/>
                    </a:srgbClr>
                  </a:gs>
                  <a:gs pos="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72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xmlns="" id="{AA46B546-F7A2-E127-FEC7-1BD2EED0F8AA}"/>
                </a:ext>
              </a:extLst>
            </p:cNvPr>
            <p:cNvSpPr/>
            <p:nvPr/>
          </p:nvSpPr>
          <p:spPr>
            <a:xfrm rot="4264505">
              <a:off x="997267" y="1675410"/>
              <a:ext cx="1920240" cy="192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E5E0B382-A1B3-B696-8A60-F47BB13E7770}"/>
              </a:ext>
            </a:extLst>
          </p:cNvPr>
          <p:cNvGrpSpPr/>
          <p:nvPr/>
        </p:nvGrpSpPr>
        <p:grpSpPr>
          <a:xfrm>
            <a:off x="6514500" y="1558707"/>
            <a:ext cx="1920241" cy="1920242"/>
            <a:chOff x="997267" y="1675409"/>
            <a:chExt cx="1920241" cy="1920242"/>
          </a:xfrm>
        </p:grpSpPr>
        <p:sp>
          <p:nvSpPr>
            <p:cNvPr id="64" name="호 63">
              <a:extLst>
                <a:ext uri="{FF2B5EF4-FFF2-40B4-BE49-F238E27FC236}">
                  <a16:creationId xmlns:a16="http://schemas.microsoft.com/office/drawing/2014/main" xmlns="" id="{337F7419-0BA3-2DAE-BF8C-6C710C6680B1}"/>
                </a:ext>
              </a:extLst>
            </p:cNvPr>
            <p:cNvSpPr/>
            <p:nvPr/>
          </p:nvSpPr>
          <p:spPr>
            <a:xfrm rot="4264505">
              <a:off x="997267" y="1675410"/>
              <a:ext cx="1920241" cy="1920241"/>
            </a:xfrm>
            <a:prstGeom prst="arc">
              <a:avLst>
                <a:gd name="adj1" fmla="val 15556689"/>
                <a:gd name="adj2" fmla="val 2188538"/>
              </a:avLst>
            </a:prstGeom>
            <a:ln w="92075">
              <a:gradFill>
                <a:gsLst>
                  <a:gs pos="0">
                    <a:srgbClr val="368DDF">
                      <a:alpha val="70000"/>
                    </a:srgbClr>
                  </a:gs>
                  <a:gs pos="9900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189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5" name="호 64">
              <a:extLst>
                <a:ext uri="{FF2B5EF4-FFF2-40B4-BE49-F238E27FC236}">
                  <a16:creationId xmlns:a16="http://schemas.microsoft.com/office/drawing/2014/main" xmlns="" id="{CDA0CAD0-F5DA-347A-B8A7-7C3FF9FD4289}"/>
                </a:ext>
              </a:extLst>
            </p:cNvPr>
            <p:cNvSpPr/>
            <p:nvPr/>
          </p:nvSpPr>
          <p:spPr>
            <a:xfrm rot="15064505">
              <a:off x="997267" y="1675409"/>
              <a:ext cx="1920241" cy="1920241"/>
            </a:xfrm>
            <a:prstGeom prst="arc">
              <a:avLst>
                <a:gd name="adj1" fmla="val 14935208"/>
                <a:gd name="adj2" fmla="val 2707462"/>
              </a:avLst>
            </a:prstGeom>
            <a:ln w="92075">
              <a:gradFill>
                <a:gsLst>
                  <a:gs pos="100000">
                    <a:srgbClr val="5856E7">
                      <a:alpha val="70000"/>
                    </a:srgbClr>
                  </a:gs>
                  <a:gs pos="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72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xmlns="" id="{BFF67324-7B48-286C-8C67-310643A63683}"/>
                </a:ext>
              </a:extLst>
            </p:cNvPr>
            <p:cNvSpPr/>
            <p:nvPr/>
          </p:nvSpPr>
          <p:spPr>
            <a:xfrm rot="4264505">
              <a:off x="997267" y="1675410"/>
              <a:ext cx="1920240" cy="192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F3173EA9-0FBF-1B6A-2B76-31C6726E6604}"/>
              </a:ext>
            </a:extLst>
          </p:cNvPr>
          <p:cNvGrpSpPr/>
          <p:nvPr/>
        </p:nvGrpSpPr>
        <p:grpSpPr>
          <a:xfrm>
            <a:off x="9271738" y="1558707"/>
            <a:ext cx="1920241" cy="1920242"/>
            <a:chOff x="997267" y="1675409"/>
            <a:chExt cx="1920241" cy="1920242"/>
          </a:xfrm>
        </p:grpSpPr>
        <p:sp>
          <p:nvSpPr>
            <p:cNvPr id="69" name="호 68">
              <a:extLst>
                <a:ext uri="{FF2B5EF4-FFF2-40B4-BE49-F238E27FC236}">
                  <a16:creationId xmlns:a16="http://schemas.microsoft.com/office/drawing/2014/main" xmlns="" id="{F6F6C35D-8D9E-1381-33DA-E7B8298783F3}"/>
                </a:ext>
              </a:extLst>
            </p:cNvPr>
            <p:cNvSpPr/>
            <p:nvPr/>
          </p:nvSpPr>
          <p:spPr>
            <a:xfrm rot="4264505">
              <a:off x="997267" y="1675410"/>
              <a:ext cx="1920241" cy="1920241"/>
            </a:xfrm>
            <a:prstGeom prst="arc">
              <a:avLst>
                <a:gd name="adj1" fmla="val 15556689"/>
                <a:gd name="adj2" fmla="val 2188538"/>
              </a:avLst>
            </a:prstGeom>
            <a:ln w="92075">
              <a:gradFill>
                <a:gsLst>
                  <a:gs pos="0">
                    <a:srgbClr val="368DDF">
                      <a:alpha val="70000"/>
                    </a:srgbClr>
                  </a:gs>
                  <a:gs pos="9900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189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0" name="호 69">
              <a:extLst>
                <a:ext uri="{FF2B5EF4-FFF2-40B4-BE49-F238E27FC236}">
                  <a16:creationId xmlns:a16="http://schemas.microsoft.com/office/drawing/2014/main" xmlns="" id="{18D4662B-6996-B59E-F40C-CDF2AB2A5CFE}"/>
                </a:ext>
              </a:extLst>
            </p:cNvPr>
            <p:cNvSpPr/>
            <p:nvPr/>
          </p:nvSpPr>
          <p:spPr>
            <a:xfrm rot="15064505">
              <a:off x="997267" y="1675409"/>
              <a:ext cx="1920241" cy="1920241"/>
            </a:xfrm>
            <a:prstGeom prst="arc">
              <a:avLst>
                <a:gd name="adj1" fmla="val 14935208"/>
                <a:gd name="adj2" fmla="val 2707462"/>
              </a:avLst>
            </a:prstGeom>
            <a:ln w="92075">
              <a:gradFill>
                <a:gsLst>
                  <a:gs pos="100000">
                    <a:srgbClr val="5856E7">
                      <a:alpha val="70000"/>
                    </a:srgbClr>
                  </a:gs>
                  <a:gs pos="0">
                    <a:srgbClr val="24CEA0">
                      <a:alpha val="70000"/>
                    </a:srgbClr>
                  </a:gs>
                </a:gsLst>
                <a:lin ang="5400000" scaled="1"/>
              </a:gradFill>
            </a:ln>
            <a:effectLst>
              <a:outerShdw blurRad="76200" dist="25400" dir="7200000" algn="bl" rotWithShape="0">
                <a:srgbClr val="368DDF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xmlns="" id="{2015AECC-349F-079C-A082-252C86BE65E8}"/>
                </a:ext>
              </a:extLst>
            </p:cNvPr>
            <p:cNvSpPr/>
            <p:nvPr/>
          </p:nvSpPr>
          <p:spPr>
            <a:xfrm rot="4264505">
              <a:off x="997267" y="1675410"/>
              <a:ext cx="1920240" cy="1920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6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 smtClean="0"/>
              <a:t>Role of the RICCO A.I. Platform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6711206" cy="68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A.I RICCO LABS establishes global asset management firms and AI research labs, utilizing AI for investment assessments, local partnerships, and implementing a fair evaluation system to refine detailed strategies..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B6B46B6-849C-2F1B-F736-F726053F6934}"/>
              </a:ext>
            </a:extLst>
          </p:cNvPr>
          <p:cNvSpPr txBox="1"/>
          <p:nvPr/>
        </p:nvSpPr>
        <p:spPr>
          <a:xfrm>
            <a:off x="3662311" y="2517669"/>
            <a:ext cx="210463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500" dirty="0" smtClean="0"/>
              <a:t>Establishing Investment Processes</a:t>
            </a:r>
            <a:endParaRPr lang="en-US" altLang="ko-KR" sz="15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77BC6A-53DB-47C6-A350-9B9C2BDD4202}"/>
              </a:ext>
            </a:extLst>
          </p:cNvPr>
          <p:cNvSpPr txBox="1"/>
          <p:nvPr/>
        </p:nvSpPr>
        <p:spPr>
          <a:xfrm>
            <a:off x="6419550" y="2517669"/>
            <a:ext cx="2104630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500" dirty="0" smtClean="0"/>
              <a:t>Establishing Partnerships</a:t>
            </a:r>
            <a:endParaRPr lang="en-US" altLang="ko-KR" sz="15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B47CDCB-13E1-4E56-9416-9EC39D233124}"/>
              </a:ext>
            </a:extLst>
          </p:cNvPr>
          <p:cNvSpPr txBox="1"/>
          <p:nvPr/>
        </p:nvSpPr>
        <p:spPr>
          <a:xfrm>
            <a:off x="9176789" y="2402253"/>
            <a:ext cx="210463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500" dirty="0" smtClean="0"/>
              <a:t>Performance Monitoring &amp; Feedback</a:t>
            </a:r>
            <a:endParaRPr lang="en-US" altLang="ko-KR" sz="1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03732F2-1C9E-8DCB-2A3A-9FDDC9AEA982}"/>
              </a:ext>
            </a:extLst>
          </p:cNvPr>
          <p:cNvSpPr txBox="1"/>
          <p:nvPr/>
        </p:nvSpPr>
        <p:spPr>
          <a:xfrm>
            <a:off x="905072" y="2402253"/>
            <a:ext cx="210463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500" dirty="0" smtClean="0"/>
              <a:t>Establishment of Local Teams &amp; Expert Recruitment</a:t>
            </a:r>
            <a:endParaRPr lang="en-US" altLang="ko-KR" sz="1500" dirty="0"/>
          </a:p>
        </p:txBody>
      </p:sp>
      <p:grpSp>
        <p:nvGrpSpPr>
          <p:cNvPr id="134" name="그룹 133">
            <a:extLst>
              <a:ext uri="{FF2B5EF4-FFF2-40B4-BE49-F238E27FC236}">
                <a16:creationId xmlns:a16="http://schemas.microsoft.com/office/drawing/2014/main" xmlns="" id="{F58102A5-AFAF-0BBB-7524-C65ECC09339F}"/>
              </a:ext>
            </a:extLst>
          </p:cNvPr>
          <p:cNvGrpSpPr/>
          <p:nvPr/>
        </p:nvGrpSpPr>
        <p:grpSpPr>
          <a:xfrm>
            <a:off x="766755" y="3851300"/>
            <a:ext cx="2381264" cy="2488883"/>
            <a:chOff x="766755" y="3851300"/>
            <a:chExt cx="2381264" cy="248888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D0F2AFA9-F10C-D5D9-790D-8CCF6C16482B}"/>
                </a:ext>
              </a:extLst>
            </p:cNvPr>
            <p:cNvSpPr txBox="1"/>
            <p:nvPr/>
          </p:nvSpPr>
          <p:spPr>
            <a:xfrm>
              <a:off x="835917" y="3851300"/>
              <a:ext cx="224294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sz="2000"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/>
              <a:r>
                <a:rPr lang="en-US" altLang="ko-KR" sz="1200" b="0" dirty="0" smtClean="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Establishment of overseas asset management firms and AI research labs</a:t>
              </a:r>
              <a:endParaRPr lang="en-US" altLang="ko-KR" sz="12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BF5D5536-DCFD-AB06-40F5-5133CE1A4B86}"/>
                </a:ext>
              </a:extLst>
            </p:cNvPr>
            <p:cNvSpPr txBox="1"/>
            <p:nvPr/>
          </p:nvSpPr>
          <p:spPr>
            <a:xfrm>
              <a:off x="835917" y="4559050"/>
              <a:ext cx="224294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sz="2000"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/>
              <a:r>
                <a:rPr lang="en-US" altLang="ko-KR" sz="1200" b="0" dirty="0" smtClean="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Recruitment of stock market experts</a:t>
              </a:r>
              <a:endParaRPr lang="en-US" altLang="ko-KR" sz="12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14FE7534-A3F7-0519-063B-86B5708393B6}"/>
                </a:ext>
              </a:extLst>
            </p:cNvPr>
            <p:cNvSpPr txBox="1"/>
            <p:nvPr/>
          </p:nvSpPr>
          <p:spPr>
            <a:xfrm>
              <a:off x="835917" y="5185322"/>
              <a:ext cx="224294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sz="2000"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/>
              <a:r>
                <a:rPr lang="en-US" altLang="ko-KR" sz="1200" b="0" dirty="0" smtClean="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Recruitment of real estate specialists</a:t>
              </a:r>
              <a:endParaRPr lang="en-US" altLang="ko-KR" sz="12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99F1D03-592A-0D5B-6AEB-3396174A0B8C}"/>
                </a:ext>
              </a:extLst>
            </p:cNvPr>
            <p:cNvSpPr txBox="1"/>
            <p:nvPr/>
          </p:nvSpPr>
          <p:spPr>
            <a:xfrm>
              <a:off x="835917" y="5811595"/>
              <a:ext cx="224294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defRPr sz="2000" b="1">
                  <a:solidFill>
                    <a:srgbClr val="404453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ctr"/>
              <a:r>
                <a:rPr lang="en-US" altLang="ko-KR" sz="1200" b="0" dirty="0" smtClean="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Recruitment of mezzanine investment experts</a:t>
              </a:r>
              <a:endParaRPr lang="en-US" altLang="ko-KR" sz="12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cxnSp>
          <p:nvCxnSpPr>
            <p:cNvPr id="91" name="직선 연결선[R] 90">
              <a:extLst>
                <a:ext uri="{FF2B5EF4-FFF2-40B4-BE49-F238E27FC236}">
                  <a16:creationId xmlns:a16="http://schemas.microsoft.com/office/drawing/2014/main" xmlns="" id="{9E3E92E1-FED7-8F3E-8D02-A0F1618F8EB7}"/>
                </a:ext>
              </a:extLst>
            </p:cNvPr>
            <p:cNvCxnSpPr/>
            <p:nvPr/>
          </p:nvCxnSpPr>
          <p:spPr>
            <a:xfrm>
              <a:off x="766755" y="3871303"/>
              <a:ext cx="2381264" cy="0"/>
            </a:xfrm>
            <a:prstGeom prst="line">
              <a:avLst/>
            </a:prstGeom>
            <a:ln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[R] 91">
              <a:extLst>
                <a:ext uri="{FF2B5EF4-FFF2-40B4-BE49-F238E27FC236}">
                  <a16:creationId xmlns:a16="http://schemas.microsoft.com/office/drawing/2014/main" xmlns="" id="{1A08D867-EE7B-3B02-B26E-16B4C6EF4738}"/>
                </a:ext>
              </a:extLst>
            </p:cNvPr>
            <p:cNvCxnSpPr/>
            <p:nvPr/>
          </p:nvCxnSpPr>
          <p:spPr>
            <a:xfrm>
              <a:off x="766755" y="6340183"/>
              <a:ext cx="2381264" cy="0"/>
            </a:xfrm>
            <a:prstGeom prst="line">
              <a:avLst/>
            </a:prstGeom>
            <a:ln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[R] 92">
              <a:extLst>
                <a:ext uri="{FF2B5EF4-FFF2-40B4-BE49-F238E27FC236}">
                  <a16:creationId xmlns:a16="http://schemas.microsoft.com/office/drawing/2014/main" xmlns="" id="{CC716935-290D-9143-6C5E-EEB0C078E3DB}"/>
                </a:ext>
              </a:extLst>
            </p:cNvPr>
            <p:cNvCxnSpPr/>
            <p:nvPr/>
          </p:nvCxnSpPr>
          <p:spPr>
            <a:xfrm>
              <a:off x="766755" y="5722961"/>
              <a:ext cx="2381264" cy="0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[R] 93">
              <a:extLst>
                <a:ext uri="{FF2B5EF4-FFF2-40B4-BE49-F238E27FC236}">
                  <a16:creationId xmlns:a16="http://schemas.microsoft.com/office/drawing/2014/main" xmlns="" id="{28608706-C15E-6BF4-5773-9133D28767C8}"/>
                </a:ext>
              </a:extLst>
            </p:cNvPr>
            <p:cNvCxnSpPr/>
            <p:nvPr/>
          </p:nvCxnSpPr>
          <p:spPr>
            <a:xfrm>
              <a:off x="766755" y="5105742"/>
              <a:ext cx="2381264" cy="0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[R] 94">
              <a:extLst>
                <a:ext uri="{FF2B5EF4-FFF2-40B4-BE49-F238E27FC236}">
                  <a16:creationId xmlns:a16="http://schemas.microsoft.com/office/drawing/2014/main" xmlns="" id="{1F3A7498-0146-FA15-8F7C-CADB24A92A81}"/>
                </a:ext>
              </a:extLst>
            </p:cNvPr>
            <p:cNvCxnSpPr/>
            <p:nvPr/>
          </p:nvCxnSpPr>
          <p:spPr>
            <a:xfrm>
              <a:off x="766755" y="4488523"/>
              <a:ext cx="2381264" cy="0"/>
            </a:xfrm>
            <a:prstGeom prst="line">
              <a:avLst/>
            </a:prstGeom>
            <a:ln w="6350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15E9983B-7EE7-8011-DD6B-1EEC7D40A017}"/>
              </a:ext>
            </a:extLst>
          </p:cNvPr>
          <p:cNvSpPr txBox="1"/>
          <p:nvPr/>
        </p:nvSpPr>
        <p:spPr>
          <a:xfrm>
            <a:off x="3593156" y="3963224"/>
            <a:ext cx="224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Market research and industry-specific analysis for each region</a:t>
            </a:r>
            <a:endParaRPr lang="ko-KR" altLang="en-US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DB9863C-1567-1CE8-AB80-3596CFFB00B5}"/>
              </a:ext>
            </a:extLst>
          </p:cNvPr>
          <p:cNvSpPr txBox="1"/>
          <p:nvPr/>
        </p:nvSpPr>
        <p:spPr>
          <a:xfrm>
            <a:off x="3593156" y="4894821"/>
            <a:ext cx="22429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Development of AI-driven risk models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2663D533-88D1-71EE-5E3B-72EEF6B3B3E3}"/>
              </a:ext>
            </a:extLst>
          </p:cNvPr>
          <p:cNvSpPr txBox="1"/>
          <p:nvPr/>
        </p:nvSpPr>
        <p:spPr>
          <a:xfrm>
            <a:off x="3489108" y="5516811"/>
            <a:ext cx="243923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Multi-stage investment screening: Initial, mid-stage, and final evaluation for thorough verification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150" name="직선 연결선[R] 149">
            <a:extLst>
              <a:ext uri="{FF2B5EF4-FFF2-40B4-BE49-F238E27FC236}">
                <a16:creationId xmlns:a16="http://schemas.microsoft.com/office/drawing/2014/main" xmlns="" id="{2F58904B-2737-DA07-35C1-68818D33DC27}"/>
              </a:ext>
            </a:extLst>
          </p:cNvPr>
          <p:cNvCxnSpPr/>
          <p:nvPr/>
        </p:nvCxnSpPr>
        <p:spPr>
          <a:xfrm>
            <a:off x="3523994" y="387130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[R] 150">
            <a:extLst>
              <a:ext uri="{FF2B5EF4-FFF2-40B4-BE49-F238E27FC236}">
                <a16:creationId xmlns:a16="http://schemas.microsoft.com/office/drawing/2014/main" xmlns="" id="{62184A88-163E-3C49-1909-E73D61B1FF48}"/>
              </a:ext>
            </a:extLst>
          </p:cNvPr>
          <p:cNvCxnSpPr>
            <a:cxnSpLocks/>
          </p:cNvCxnSpPr>
          <p:nvPr/>
        </p:nvCxnSpPr>
        <p:spPr>
          <a:xfrm>
            <a:off x="3523994" y="634018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[R] 152">
            <a:extLst>
              <a:ext uri="{FF2B5EF4-FFF2-40B4-BE49-F238E27FC236}">
                <a16:creationId xmlns:a16="http://schemas.microsoft.com/office/drawing/2014/main" xmlns="" id="{E7DF4530-5D62-5A9F-2330-ADD1B297CCBF}"/>
              </a:ext>
            </a:extLst>
          </p:cNvPr>
          <p:cNvCxnSpPr>
            <a:cxnSpLocks/>
          </p:cNvCxnSpPr>
          <p:nvPr/>
        </p:nvCxnSpPr>
        <p:spPr>
          <a:xfrm>
            <a:off x="3523994" y="5517223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[R] 153">
            <a:extLst>
              <a:ext uri="{FF2B5EF4-FFF2-40B4-BE49-F238E27FC236}">
                <a16:creationId xmlns:a16="http://schemas.microsoft.com/office/drawing/2014/main" xmlns="" id="{6964E341-E13D-1FC1-5770-16E459D98B7A}"/>
              </a:ext>
            </a:extLst>
          </p:cNvPr>
          <p:cNvCxnSpPr/>
          <p:nvPr/>
        </p:nvCxnSpPr>
        <p:spPr>
          <a:xfrm>
            <a:off x="3523994" y="4694264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BA06AC95-1F03-06BF-895A-CA2644B89ADA}"/>
              </a:ext>
            </a:extLst>
          </p:cNvPr>
          <p:cNvSpPr txBox="1"/>
          <p:nvPr/>
        </p:nvSpPr>
        <p:spPr>
          <a:xfrm>
            <a:off x="6350395" y="3959936"/>
            <a:ext cx="22429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Collaboration with local investment firms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355E87DD-1311-0EBB-A16B-8B3709BB0793}"/>
              </a:ext>
            </a:extLst>
          </p:cNvPr>
          <p:cNvSpPr txBox="1"/>
          <p:nvPr/>
        </p:nvSpPr>
        <p:spPr>
          <a:xfrm>
            <a:off x="6281233" y="4477573"/>
            <a:ext cx="23812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Investment and development projects with real estate developers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4E48C6D6-B3F4-23BC-C652-335E0D0FFE8E}"/>
              </a:ext>
            </a:extLst>
          </p:cNvPr>
          <p:cNvSpPr txBox="1"/>
          <p:nvPr/>
        </p:nvSpPr>
        <p:spPr>
          <a:xfrm>
            <a:off x="6350395" y="5185322"/>
            <a:ext cx="22429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Collaboration with local startup incubators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6891C57-DF22-F3E8-FDAA-04DFE241BED3}"/>
              </a:ext>
            </a:extLst>
          </p:cNvPr>
          <p:cNvSpPr txBox="1"/>
          <p:nvPr/>
        </p:nvSpPr>
        <p:spPr>
          <a:xfrm>
            <a:off x="6350395" y="5710209"/>
            <a:ext cx="224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 program development and investment in AI companies worldwide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160" name="직선 연결선[R] 159">
            <a:extLst>
              <a:ext uri="{FF2B5EF4-FFF2-40B4-BE49-F238E27FC236}">
                <a16:creationId xmlns:a16="http://schemas.microsoft.com/office/drawing/2014/main" xmlns="" id="{7285EC9B-7F5C-4A6E-16B8-5530CBFD474D}"/>
              </a:ext>
            </a:extLst>
          </p:cNvPr>
          <p:cNvCxnSpPr>
            <a:cxnSpLocks/>
          </p:cNvCxnSpPr>
          <p:nvPr/>
        </p:nvCxnSpPr>
        <p:spPr>
          <a:xfrm>
            <a:off x="6281233" y="387130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[R] 160">
            <a:extLst>
              <a:ext uri="{FF2B5EF4-FFF2-40B4-BE49-F238E27FC236}">
                <a16:creationId xmlns:a16="http://schemas.microsoft.com/office/drawing/2014/main" xmlns="" id="{BFC64F2A-A8F0-64D7-2F6C-E1B11C200095}"/>
              </a:ext>
            </a:extLst>
          </p:cNvPr>
          <p:cNvCxnSpPr/>
          <p:nvPr/>
        </p:nvCxnSpPr>
        <p:spPr>
          <a:xfrm>
            <a:off x="6308393" y="634018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[R] 161">
            <a:extLst>
              <a:ext uri="{FF2B5EF4-FFF2-40B4-BE49-F238E27FC236}">
                <a16:creationId xmlns:a16="http://schemas.microsoft.com/office/drawing/2014/main" xmlns="" id="{CEF600A8-C22B-1F7A-0A61-81080EF4344E}"/>
              </a:ext>
            </a:extLst>
          </p:cNvPr>
          <p:cNvCxnSpPr/>
          <p:nvPr/>
        </p:nvCxnSpPr>
        <p:spPr>
          <a:xfrm>
            <a:off x="6281233" y="5722961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[R] 162">
            <a:extLst>
              <a:ext uri="{FF2B5EF4-FFF2-40B4-BE49-F238E27FC236}">
                <a16:creationId xmlns:a16="http://schemas.microsoft.com/office/drawing/2014/main" xmlns="" id="{68041DB3-E9AD-77E1-EF19-693DB83E8E6C}"/>
              </a:ext>
            </a:extLst>
          </p:cNvPr>
          <p:cNvCxnSpPr/>
          <p:nvPr/>
        </p:nvCxnSpPr>
        <p:spPr>
          <a:xfrm>
            <a:off x="6281233" y="5105742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[R] 163">
            <a:extLst>
              <a:ext uri="{FF2B5EF4-FFF2-40B4-BE49-F238E27FC236}">
                <a16:creationId xmlns:a16="http://schemas.microsoft.com/office/drawing/2014/main" xmlns="" id="{13AD07DF-4DB8-1A5F-4AF8-491F74E3A737}"/>
              </a:ext>
            </a:extLst>
          </p:cNvPr>
          <p:cNvCxnSpPr/>
          <p:nvPr/>
        </p:nvCxnSpPr>
        <p:spPr>
          <a:xfrm>
            <a:off x="6281233" y="4488523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0CBA784D-9778-B2F0-287C-A04C98BF24E3}"/>
              </a:ext>
            </a:extLst>
          </p:cNvPr>
          <p:cNvSpPr txBox="1"/>
          <p:nvPr/>
        </p:nvSpPr>
        <p:spPr>
          <a:xfrm>
            <a:off x="9107634" y="3952368"/>
            <a:ext cx="224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Establishment of a system for regular investment performance evaluation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26FD0E74-7B4C-FA52-D4EC-7BB8D582A565}"/>
              </a:ext>
            </a:extLst>
          </p:cNvPr>
          <p:cNvSpPr txBox="1"/>
          <p:nvPr/>
        </p:nvSpPr>
        <p:spPr>
          <a:xfrm>
            <a:off x="9107634" y="4766275"/>
            <a:ext cx="224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Comprehensive analysis of investment returns, risks, and cash flow</a:t>
            </a:r>
            <a:endParaRPr lang="en-US" altLang="ko-KR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13D4B9C7-3DB9-FD8A-9DDF-E73C8ECF620D}"/>
              </a:ext>
            </a:extLst>
          </p:cNvPr>
          <p:cNvSpPr txBox="1"/>
          <p:nvPr/>
        </p:nvSpPr>
        <p:spPr>
          <a:xfrm>
            <a:off x="9107634" y="5600091"/>
            <a:ext cx="224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2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Monthly and quarterly investment performance reviews</a:t>
            </a:r>
            <a:endParaRPr lang="ko-KR" altLang="en-US" sz="12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170" name="직선 연결선[R] 169">
            <a:extLst>
              <a:ext uri="{FF2B5EF4-FFF2-40B4-BE49-F238E27FC236}">
                <a16:creationId xmlns:a16="http://schemas.microsoft.com/office/drawing/2014/main" xmlns="" id="{34DA09FA-35E9-106A-3CAA-5046CC737056}"/>
              </a:ext>
            </a:extLst>
          </p:cNvPr>
          <p:cNvCxnSpPr/>
          <p:nvPr/>
        </p:nvCxnSpPr>
        <p:spPr>
          <a:xfrm>
            <a:off x="9038472" y="387130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[R] 170">
            <a:extLst>
              <a:ext uri="{FF2B5EF4-FFF2-40B4-BE49-F238E27FC236}">
                <a16:creationId xmlns:a16="http://schemas.microsoft.com/office/drawing/2014/main" xmlns="" id="{330AA53D-5D9C-90F0-E436-BF0B8A1A6A33}"/>
              </a:ext>
            </a:extLst>
          </p:cNvPr>
          <p:cNvCxnSpPr/>
          <p:nvPr/>
        </p:nvCxnSpPr>
        <p:spPr>
          <a:xfrm>
            <a:off x="9038472" y="6340183"/>
            <a:ext cx="2381264" cy="0"/>
          </a:xfrm>
          <a:prstGeom prst="line">
            <a:avLst/>
          </a:prstGeom>
          <a:ln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[R] 172">
            <a:extLst>
              <a:ext uri="{FF2B5EF4-FFF2-40B4-BE49-F238E27FC236}">
                <a16:creationId xmlns:a16="http://schemas.microsoft.com/office/drawing/2014/main" xmlns="" id="{3658ADA7-8004-9082-11E0-BD546B29F666}"/>
              </a:ext>
            </a:extLst>
          </p:cNvPr>
          <p:cNvCxnSpPr/>
          <p:nvPr/>
        </p:nvCxnSpPr>
        <p:spPr>
          <a:xfrm>
            <a:off x="9038472" y="5517223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[R] 173">
            <a:extLst>
              <a:ext uri="{FF2B5EF4-FFF2-40B4-BE49-F238E27FC236}">
                <a16:creationId xmlns:a16="http://schemas.microsoft.com/office/drawing/2014/main" xmlns="" id="{A0A937D6-FC10-3DCA-215C-526B9AADCDF8}"/>
              </a:ext>
            </a:extLst>
          </p:cNvPr>
          <p:cNvCxnSpPr/>
          <p:nvPr/>
        </p:nvCxnSpPr>
        <p:spPr>
          <a:xfrm>
            <a:off x="9038472" y="4694263"/>
            <a:ext cx="2381264" cy="0"/>
          </a:xfrm>
          <a:prstGeom prst="line">
            <a:avLst/>
          </a:prstGeom>
          <a:ln w="6350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" name="그림 174">
            <a:extLst>
              <a:ext uri="{FF2B5EF4-FFF2-40B4-BE49-F238E27FC236}">
                <a16:creationId xmlns:a16="http://schemas.microsoft.com/office/drawing/2014/main" xmlns="" id="{706A37E5-365A-28E6-86AD-25FA667003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lum bright="-100000"/>
          </a:blip>
          <a:stretch>
            <a:fillRect/>
          </a:stretch>
        </p:blipFill>
        <p:spPr>
          <a:xfrm>
            <a:off x="1786910" y="1932936"/>
            <a:ext cx="346464" cy="342133"/>
          </a:xfrm>
          <a:prstGeom prst="rect">
            <a:avLst/>
          </a:prstGeom>
        </p:spPr>
      </p:pic>
      <p:pic>
        <p:nvPicPr>
          <p:cNvPr id="176" name="그림 175">
            <a:extLst>
              <a:ext uri="{FF2B5EF4-FFF2-40B4-BE49-F238E27FC236}">
                <a16:creationId xmlns:a16="http://schemas.microsoft.com/office/drawing/2014/main" xmlns="" id="{8DD69C17-E0C3-BA21-EBB6-2CE360D789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lum bright="-100000"/>
          </a:blip>
          <a:stretch>
            <a:fillRect/>
          </a:stretch>
        </p:blipFill>
        <p:spPr>
          <a:xfrm>
            <a:off x="4538375" y="1924996"/>
            <a:ext cx="358013" cy="358013"/>
          </a:xfrm>
          <a:prstGeom prst="rect">
            <a:avLst/>
          </a:prstGeom>
        </p:spPr>
      </p:pic>
      <p:pic>
        <p:nvPicPr>
          <p:cNvPr id="177" name="그림 176">
            <a:extLst>
              <a:ext uri="{FF2B5EF4-FFF2-40B4-BE49-F238E27FC236}">
                <a16:creationId xmlns:a16="http://schemas.microsoft.com/office/drawing/2014/main" xmlns="" id="{168404A3-2ACD-84B6-7A5A-A5C863C54C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lum bright="-100000"/>
          </a:blip>
          <a:stretch>
            <a:fillRect/>
          </a:stretch>
        </p:blipFill>
        <p:spPr>
          <a:xfrm>
            <a:off x="7258188" y="1887570"/>
            <a:ext cx="432864" cy="432864"/>
          </a:xfrm>
          <a:prstGeom prst="rect">
            <a:avLst/>
          </a:prstGeom>
        </p:spPr>
      </p:pic>
      <p:pic>
        <p:nvPicPr>
          <p:cNvPr id="178" name="그림 177">
            <a:extLst>
              <a:ext uri="{FF2B5EF4-FFF2-40B4-BE49-F238E27FC236}">
                <a16:creationId xmlns:a16="http://schemas.microsoft.com/office/drawing/2014/main" xmlns="" id="{E4171AB8-8219-3FC8-54A0-5409249E131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  <a:alphaModFix amt="40000"/>
          </a:blip>
          <a:stretch>
            <a:fillRect/>
          </a:stretch>
        </p:blipFill>
        <p:spPr>
          <a:xfrm>
            <a:off x="10052852" y="1924996"/>
            <a:ext cx="358013" cy="3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58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직선 연결선[R] 35">
            <a:extLst>
              <a:ext uri="{FF2B5EF4-FFF2-40B4-BE49-F238E27FC236}">
                <a16:creationId xmlns:a16="http://schemas.microsoft.com/office/drawing/2014/main" xmlns="" id="{3CC3A163-5E3F-94DC-0C2F-616036B6A255}"/>
              </a:ext>
            </a:extLst>
          </p:cNvPr>
          <p:cNvCxnSpPr/>
          <p:nvPr/>
        </p:nvCxnSpPr>
        <p:spPr>
          <a:xfrm>
            <a:off x="791465" y="2250176"/>
            <a:ext cx="0" cy="3663607"/>
          </a:xfrm>
          <a:prstGeom prst="line">
            <a:avLst/>
          </a:prstGeom>
          <a:ln w="9525">
            <a:solidFill>
              <a:srgbClr val="368D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7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A.I RICOO DAO PLATFORM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5938053" cy="48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Utilizing the A.I RICOO DAO PLATFORM, investors can easily access and engage in stable investment activities.</a:t>
            </a:r>
            <a:endParaRPr lang="en-US" altLang="ko-KR" dirty="0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xmlns="" id="{E0D04E6F-4B00-9B85-38F1-2EEF31351FFF}"/>
              </a:ext>
            </a:extLst>
          </p:cNvPr>
          <p:cNvCxnSpPr>
            <a:cxnSpLocks/>
          </p:cNvCxnSpPr>
          <p:nvPr/>
        </p:nvCxnSpPr>
        <p:spPr>
          <a:xfrm>
            <a:off x="652318" y="6122505"/>
            <a:ext cx="4176160" cy="0"/>
          </a:xfrm>
          <a:prstGeom prst="line">
            <a:avLst/>
          </a:prstGeom>
          <a:ln w="9525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26372A00-AAD6-37E3-9958-46CDA2E44128}"/>
              </a:ext>
            </a:extLst>
          </p:cNvPr>
          <p:cNvGrpSpPr/>
          <p:nvPr/>
        </p:nvGrpSpPr>
        <p:grpSpPr>
          <a:xfrm>
            <a:off x="902976" y="2695492"/>
            <a:ext cx="3925501" cy="2570259"/>
            <a:chOff x="652318" y="2695492"/>
            <a:chExt cx="4176160" cy="2570259"/>
          </a:xfrm>
        </p:grpSpPr>
        <p:cxnSp>
          <p:nvCxnSpPr>
            <p:cNvPr id="8" name="직선 연결선[R] 7">
              <a:extLst>
                <a:ext uri="{FF2B5EF4-FFF2-40B4-BE49-F238E27FC236}">
                  <a16:creationId xmlns:a16="http://schemas.microsoft.com/office/drawing/2014/main" xmlns="" id="{218BA7B8-11B4-4794-A051-31947245110A}"/>
                </a:ext>
              </a:extLst>
            </p:cNvPr>
            <p:cNvCxnSpPr/>
            <p:nvPr/>
          </p:nvCxnSpPr>
          <p:spPr>
            <a:xfrm>
              <a:off x="652318" y="5265751"/>
              <a:ext cx="4176160" cy="0"/>
            </a:xfrm>
            <a:prstGeom prst="line">
              <a:avLst/>
            </a:prstGeom>
            <a:ln w="6350">
              <a:solidFill>
                <a:srgbClr val="404453">
                  <a:alpha val="50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xmlns="" id="{661872A1-08D7-1AAB-5220-479C1DAE3BF0}"/>
                </a:ext>
              </a:extLst>
            </p:cNvPr>
            <p:cNvCxnSpPr/>
            <p:nvPr/>
          </p:nvCxnSpPr>
          <p:spPr>
            <a:xfrm>
              <a:off x="652318" y="4408998"/>
              <a:ext cx="4176160" cy="0"/>
            </a:xfrm>
            <a:prstGeom prst="line">
              <a:avLst/>
            </a:prstGeom>
            <a:ln w="6350">
              <a:solidFill>
                <a:srgbClr val="404453">
                  <a:alpha val="50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[R] 10">
              <a:extLst>
                <a:ext uri="{FF2B5EF4-FFF2-40B4-BE49-F238E27FC236}">
                  <a16:creationId xmlns:a16="http://schemas.microsoft.com/office/drawing/2014/main" xmlns="" id="{F618F4D2-EE8B-C77E-FA0E-8C653949BB7D}"/>
                </a:ext>
              </a:extLst>
            </p:cNvPr>
            <p:cNvCxnSpPr/>
            <p:nvPr/>
          </p:nvCxnSpPr>
          <p:spPr>
            <a:xfrm>
              <a:off x="652318" y="3552245"/>
              <a:ext cx="4176160" cy="0"/>
            </a:xfrm>
            <a:prstGeom prst="line">
              <a:avLst/>
            </a:prstGeom>
            <a:ln w="6350">
              <a:solidFill>
                <a:srgbClr val="404453">
                  <a:alpha val="50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[R] 11">
              <a:extLst>
                <a:ext uri="{FF2B5EF4-FFF2-40B4-BE49-F238E27FC236}">
                  <a16:creationId xmlns:a16="http://schemas.microsoft.com/office/drawing/2014/main" xmlns="" id="{56570DF6-7AFF-9359-81F8-CD9E8788E98D}"/>
                </a:ext>
              </a:extLst>
            </p:cNvPr>
            <p:cNvCxnSpPr/>
            <p:nvPr/>
          </p:nvCxnSpPr>
          <p:spPr>
            <a:xfrm>
              <a:off x="652318" y="2695492"/>
              <a:ext cx="4176160" cy="0"/>
            </a:xfrm>
            <a:prstGeom prst="line">
              <a:avLst/>
            </a:prstGeom>
            <a:ln w="6350">
              <a:solidFill>
                <a:srgbClr val="404453">
                  <a:alpha val="50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xmlns="" id="{942756B2-2634-7020-E02C-14673B4CC149}"/>
              </a:ext>
            </a:extLst>
          </p:cNvPr>
          <p:cNvSpPr/>
          <p:nvPr/>
        </p:nvSpPr>
        <p:spPr>
          <a:xfrm>
            <a:off x="652318" y="1961941"/>
            <a:ext cx="808734" cy="288235"/>
          </a:xfrm>
          <a:prstGeom prst="roundRect">
            <a:avLst>
              <a:gd name="adj" fmla="val 977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xmlns="" id="{F02F060D-C6D0-35AA-473F-CA48250938D3}"/>
              </a:ext>
            </a:extLst>
          </p:cNvPr>
          <p:cNvSpPr/>
          <p:nvPr/>
        </p:nvSpPr>
        <p:spPr>
          <a:xfrm>
            <a:off x="652318" y="2816706"/>
            <a:ext cx="808734" cy="288235"/>
          </a:xfrm>
          <a:prstGeom prst="roundRect">
            <a:avLst>
              <a:gd name="adj" fmla="val 977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xmlns="" id="{641CFB89-2C98-0D62-49F5-F04F78F4821C}"/>
              </a:ext>
            </a:extLst>
          </p:cNvPr>
          <p:cNvSpPr/>
          <p:nvPr/>
        </p:nvSpPr>
        <p:spPr>
          <a:xfrm>
            <a:off x="652318" y="3681410"/>
            <a:ext cx="808734" cy="288235"/>
          </a:xfrm>
          <a:prstGeom prst="roundRect">
            <a:avLst>
              <a:gd name="adj" fmla="val 977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xmlns="" id="{E2542B34-9E9C-60C5-5551-76E86758F2CC}"/>
              </a:ext>
            </a:extLst>
          </p:cNvPr>
          <p:cNvSpPr/>
          <p:nvPr/>
        </p:nvSpPr>
        <p:spPr>
          <a:xfrm>
            <a:off x="652318" y="4526236"/>
            <a:ext cx="808734" cy="288235"/>
          </a:xfrm>
          <a:prstGeom prst="roundRect">
            <a:avLst>
              <a:gd name="adj" fmla="val 977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xmlns="" id="{AE5BB426-F1E0-0A0D-406E-08B5C44E33AE}"/>
              </a:ext>
            </a:extLst>
          </p:cNvPr>
          <p:cNvSpPr/>
          <p:nvPr/>
        </p:nvSpPr>
        <p:spPr>
          <a:xfrm>
            <a:off x="652318" y="5381001"/>
            <a:ext cx="808734" cy="288235"/>
          </a:xfrm>
          <a:prstGeom prst="roundRect">
            <a:avLst>
              <a:gd name="adj" fmla="val 9770"/>
            </a:avLst>
          </a:prstGeom>
          <a:gradFill>
            <a:gsLst>
              <a:gs pos="7000">
                <a:srgbClr val="368DDF"/>
              </a:gs>
              <a:gs pos="100000">
                <a:srgbClr val="23CEA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E04830-B536-9D1A-0A11-45485FA00690}"/>
              </a:ext>
            </a:extLst>
          </p:cNvPr>
          <p:cNvSpPr txBox="1"/>
          <p:nvPr/>
        </p:nvSpPr>
        <p:spPr>
          <a:xfrm>
            <a:off x="652318" y="1952169"/>
            <a:ext cx="80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1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>
                <a:solidFill>
                  <a:schemeClr val="bg1"/>
                </a:solidFill>
              </a:rPr>
              <a:t>STEP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931CA9-984D-6DAF-AE7C-7B6388A355A1}"/>
              </a:ext>
            </a:extLst>
          </p:cNvPr>
          <p:cNvSpPr txBox="1"/>
          <p:nvPr/>
        </p:nvSpPr>
        <p:spPr>
          <a:xfrm>
            <a:off x="652318" y="2806934"/>
            <a:ext cx="80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>
                <a:solidFill>
                  <a:schemeClr val="bg1"/>
                </a:solidFill>
              </a:rPr>
              <a:t>STEP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5763B5D-77A5-36CE-EFFF-CF08AEAF6474}"/>
              </a:ext>
            </a:extLst>
          </p:cNvPr>
          <p:cNvSpPr txBox="1"/>
          <p:nvPr/>
        </p:nvSpPr>
        <p:spPr>
          <a:xfrm>
            <a:off x="652318" y="3661699"/>
            <a:ext cx="80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3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>
                <a:solidFill>
                  <a:schemeClr val="bg1"/>
                </a:solidFill>
              </a:rPr>
              <a:t>STEP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951D3E-1E79-3A44-F096-18CCC97CC98D}"/>
              </a:ext>
            </a:extLst>
          </p:cNvPr>
          <p:cNvSpPr txBox="1"/>
          <p:nvPr/>
        </p:nvSpPr>
        <p:spPr>
          <a:xfrm>
            <a:off x="652318" y="4516464"/>
            <a:ext cx="80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>
                <a:solidFill>
                  <a:schemeClr val="bg1"/>
                </a:solidFill>
              </a:rPr>
              <a:t>STEP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51D0FF-7C90-4E76-1D2F-C94B28C9DEC6}"/>
              </a:ext>
            </a:extLst>
          </p:cNvPr>
          <p:cNvSpPr txBox="1"/>
          <p:nvPr/>
        </p:nvSpPr>
        <p:spPr>
          <a:xfrm>
            <a:off x="652318" y="5371229"/>
            <a:ext cx="808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>
                <a:solidFill>
                  <a:schemeClr val="bg1"/>
                </a:solidFill>
              </a:rPr>
              <a:t>STEP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20FB572-DCC1-B4AD-62B6-F6F944BCBC1D}"/>
              </a:ext>
            </a:extLst>
          </p:cNvPr>
          <p:cNvSpPr txBox="1"/>
          <p:nvPr/>
        </p:nvSpPr>
        <p:spPr>
          <a:xfrm>
            <a:off x="791465" y="2319917"/>
            <a:ext cx="35916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300" b="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A.I RICOO LABS </a:t>
            </a:r>
            <a:r>
              <a:rPr lang="en-US" altLang="ko-KR" sz="13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independent investment</a:t>
            </a:r>
            <a:endParaRPr lang="en-US" altLang="ko-KR" sz="13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171A4FB-A381-36CC-D589-C206C8D17CD3}"/>
              </a:ext>
            </a:extLst>
          </p:cNvPr>
          <p:cNvSpPr txBox="1"/>
          <p:nvPr/>
        </p:nvSpPr>
        <p:spPr>
          <a:xfrm>
            <a:off x="791465" y="3111311"/>
            <a:ext cx="4097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3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Co-investment between A.I RICOO LABS and small-scale investors (users)</a:t>
            </a:r>
            <a:endParaRPr lang="en-US" altLang="ko-KR" sz="13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D9A767-9BC5-F4B7-1FF9-E41358F7AF4A}"/>
              </a:ext>
            </a:extLst>
          </p:cNvPr>
          <p:cNvSpPr txBox="1"/>
          <p:nvPr/>
        </p:nvSpPr>
        <p:spPr>
          <a:xfrm>
            <a:off x="791466" y="3984182"/>
            <a:ext cx="35916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3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Autonomous investment by institutions and small-scale investors</a:t>
            </a:r>
            <a:endParaRPr lang="en-US" altLang="ko-KR" sz="13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1085C21-84FB-6701-539C-EFFD8481323C}"/>
              </a:ext>
            </a:extLst>
          </p:cNvPr>
          <p:cNvSpPr txBox="1"/>
          <p:nvPr/>
        </p:nvSpPr>
        <p:spPr>
          <a:xfrm>
            <a:off x="791466" y="4811788"/>
            <a:ext cx="35022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3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Investment requests from various sellers, including listed companies</a:t>
            </a:r>
            <a:endParaRPr lang="en-US" altLang="ko-KR" sz="13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1538A25-22F3-7090-B729-3ECB07B40CCA}"/>
              </a:ext>
            </a:extLst>
          </p:cNvPr>
          <p:cNvSpPr txBox="1"/>
          <p:nvPr/>
        </p:nvSpPr>
        <p:spPr>
          <a:xfrm>
            <a:off x="791466" y="5684659"/>
            <a:ext cx="4287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sz="1300" b="0" dirty="0" smtClean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Sellers, institutional investors, and small-scale investors freely utilize the platform</a:t>
            </a:r>
            <a:endParaRPr lang="en-US" altLang="ko-KR" sz="1300" b="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xmlns="" id="{46B6C97F-EE52-5BD8-895D-A126265A6DE3}"/>
              </a:ext>
            </a:extLst>
          </p:cNvPr>
          <p:cNvSpPr/>
          <p:nvPr/>
        </p:nvSpPr>
        <p:spPr>
          <a:xfrm>
            <a:off x="763586" y="2432879"/>
            <a:ext cx="55756" cy="55756"/>
          </a:xfrm>
          <a:prstGeom prst="ellipse">
            <a:avLst/>
          </a:prstGeom>
          <a:solidFill>
            <a:schemeClr val="bg1"/>
          </a:solidFill>
          <a:ln w="9525">
            <a:solidFill>
              <a:srgbClr val="368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xmlns="" id="{A978D35B-B16E-653D-03BA-88B4D3EFB2DC}"/>
              </a:ext>
            </a:extLst>
          </p:cNvPr>
          <p:cNvSpPr/>
          <p:nvPr/>
        </p:nvSpPr>
        <p:spPr>
          <a:xfrm>
            <a:off x="763586" y="3298957"/>
            <a:ext cx="55756" cy="55756"/>
          </a:xfrm>
          <a:prstGeom prst="ellipse">
            <a:avLst/>
          </a:prstGeom>
          <a:solidFill>
            <a:schemeClr val="bg1"/>
          </a:solidFill>
          <a:ln w="9525">
            <a:solidFill>
              <a:srgbClr val="368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xmlns="" id="{B9982215-BB0E-BC78-592B-7D786F8FE21A}"/>
              </a:ext>
            </a:extLst>
          </p:cNvPr>
          <p:cNvSpPr/>
          <p:nvPr/>
        </p:nvSpPr>
        <p:spPr>
          <a:xfrm>
            <a:off x="763586" y="4150166"/>
            <a:ext cx="55756" cy="55756"/>
          </a:xfrm>
          <a:prstGeom prst="ellipse">
            <a:avLst/>
          </a:prstGeom>
          <a:solidFill>
            <a:schemeClr val="bg1"/>
          </a:solidFill>
          <a:ln w="9525">
            <a:solidFill>
              <a:srgbClr val="368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xmlns="" id="{05014775-6F50-B095-912D-0BEEE1969D7A}"/>
              </a:ext>
            </a:extLst>
          </p:cNvPr>
          <p:cNvSpPr/>
          <p:nvPr/>
        </p:nvSpPr>
        <p:spPr>
          <a:xfrm>
            <a:off x="763586" y="4979074"/>
            <a:ext cx="55756" cy="55756"/>
          </a:xfrm>
          <a:prstGeom prst="ellipse">
            <a:avLst/>
          </a:prstGeom>
          <a:solidFill>
            <a:schemeClr val="bg1"/>
          </a:solidFill>
          <a:ln w="9525">
            <a:solidFill>
              <a:srgbClr val="368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xmlns="" id="{9A96F4B7-3F11-4E3B-56C6-5C889C97A532}"/>
              </a:ext>
            </a:extLst>
          </p:cNvPr>
          <p:cNvSpPr/>
          <p:nvPr/>
        </p:nvSpPr>
        <p:spPr>
          <a:xfrm>
            <a:off x="763586" y="5857293"/>
            <a:ext cx="55756" cy="55756"/>
          </a:xfrm>
          <a:prstGeom prst="ellipse">
            <a:avLst/>
          </a:prstGeom>
          <a:solidFill>
            <a:schemeClr val="bg1"/>
          </a:solidFill>
          <a:ln w="9525">
            <a:solidFill>
              <a:srgbClr val="368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A24A86AD-AC3E-49E1-D7DE-356A2773F394}"/>
              </a:ext>
            </a:extLst>
          </p:cNvPr>
          <p:cNvGrpSpPr/>
          <p:nvPr/>
        </p:nvGrpSpPr>
        <p:grpSpPr>
          <a:xfrm>
            <a:off x="652318" y="1482275"/>
            <a:ext cx="4176160" cy="356464"/>
            <a:chOff x="652318" y="1482275"/>
            <a:chExt cx="4176160" cy="356464"/>
          </a:xfrm>
        </p:grpSpPr>
        <p:cxnSp>
          <p:nvCxnSpPr>
            <p:cNvPr id="6" name="직선 연결선[R] 5">
              <a:extLst>
                <a:ext uri="{FF2B5EF4-FFF2-40B4-BE49-F238E27FC236}">
                  <a16:creationId xmlns:a16="http://schemas.microsoft.com/office/drawing/2014/main" xmlns="" id="{FA20BC54-EF67-1A40-CA0E-ECAA1F2B0EE2}"/>
                </a:ext>
              </a:extLst>
            </p:cNvPr>
            <p:cNvCxnSpPr/>
            <p:nvPr/>
          </p:nvCxnSpPr>
          <p:spPr>
            <a:xfrm>
              <a:off x="652318" y="1838739"/>
              <a:ext cx="4176160" cy="0"/>
            </a:xfrm>
            <a:prstGeom prst="line">
              <a:avLst/>
            </a:prstGeom>
            <a:ln w="15875">
              <a:solidFill>
                <a:srgbClr val="4044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0C3F956-FE95-E2D4-3BF4-88CB9A180B9A}"/>
                </a:ext>
              </a:extLst>
            </p:cNvPr>
            <p:cNvSpPr txBox="1"/>
            <p:nvPr/>
          </p:nvSpPr>
          <p:spPr>
            <a:xfrm>
              <a:off x="652318" y="1482275"/>
              <a:ext cx="4176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400" b="1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defRPr>
              </a:lvl1pPr>
            </a:lstStyle>
            <a:p>
              <a:pPr algn="l"/>
              <a:r>
                <a:rPr lang="en-US" altLang="ko-KR" dirty="0" smtClean="0">
                  <a:solidFill>
                    <a:srgbClr val="404453"/>
                  </a:solidFill>
                  <a:latin typeface="+mn-ea"/>
                </a:rPr>
                <a:t>Platform Growth</a:t>
              </a:r>
              <a:endParaRPr lang="en-US" altLang="ko-KR" dirty="0">
                <a:solidFill>
                  <a:srgbClr val="404453"/>
                </a:solidFill>
                <a:latin typeface="+mn-ea"/>
              </a:endParaRPr>
            </a:p>
          </p:txBody>
        </p:sp>
      </p:grpSp>
      <p:cxnSp>
        <p:nvCxnSpPr>
          <p:cNvPr id="60" name="직선 연결선[R] 59">
            <a:extLst>
              <a:ext uri="{FF2B5EF4-FFF2-40B4-BE49-F238E27FC236}">
                <a16:creationId xmlns:a16="http://schemas.microsoft.com/office/drawing/2014/main" xmlns="" id="{7E8D6107-E55D-0DCF-AC95-E821192CDC8F}"/>
              </a:ext>
            </a:extLst>
          </p:cNvPr>
          <p:cNvCxnSpPr>
            <a:cxnSpLocks/>
          </p:cNvCxnSpPr>
          <p:nvPr/>
        </p:nvCxnSpPr>
        <p:spPr>
          <a:xfrm>
            <a:off x="5424015" y="1838739"/>
            <a:ext cx="6074302" cy="0"/>
          </a:xfrm>
          <a:prstGeom prst="line">
            <a:avLst/>
          </a:prstGeom>
          <a:ln w="15875">
            <a:solidFill>
              <a:srgbClr val="4044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6C3EA6F-D34F-0B66-4095-BBD22BC542BE}"/>
              </a:ext>
            </a:extLst>
          </p:cNvPr>
          <p:cNvSpPr txBox="1"/>
          <p:nvPr/>
        </p:nvSpPr>
        <p:spPr>
          <a:xfrm>
            <a:off x="5424015" y="1482275"/>
            <a:ext cx="4176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400" b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pPr algn="l"/>
            <a:r>
              <a:rPr lang="en-US" altLang="ko-KR" dirty="0" smtClean="0">
                <a:solidFill>
                  <a:srgbClr val="404453"/>
                </a:solidFill>
                <a:latin typeface="+mn-ea"/>
              </a:rPr>
              <a:t>Platform Operation Structure</a:t>
            </a: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xmlns="" id="{1F99BA6E-FA4E-19FA-1F92-5D691C3A29F6}"/>
              </a:ext>
            </a:extLst>
          </p:cNvPr>
          <p:cNvSpPr/>
          <p:nvPr/>
        </p:nvSpPr>
        <p:spPr>
          <a:xfrm>
            <a:off x="5745723" y="2106057"/>
            <a:ext cx="1513490" cy="1513490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400" dirty="0">
              <a:solidFill>
                <a:srgbClr val="404453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xmlns="" id="{47F1160B-550A-E506-F198-B96A4E877797}"/>
              </a:ext>
            </a:extLst>
          </p:cNvPr>
          <p:cNvSpPr/>
          <p:nvPr/>
        </p:nvSpPr>
        <p:spPr>
          <a:xfrm>
            <a:off x="9635587" y="2106057"/>
            <a:ext cx="1513490" cy="1513490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400" dirty="0">
              <a:solidFill>
                <a:srgbClr val="404453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xmlns="" id="{82A9AAD1-9E96-724A-1EAF-8A75AF763509}"/>
              </a:ext>
            </a:extLst>
          </p:cNvPr>
          <p:cNvSpPr/>
          <p:nvPr/>
        </p:nvSpPr>
        <p:spPr>
          <a:xfrm>
            <a:off x="9635587" y="4609015"/>
            <a:ext cx="1513490" cy="1513490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400" dirty="0">
              <a:solidFill>
                <a:srgbClr val="404453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xmlns="" id="{2C9CF497-D182-C5CD-5AAF-5F3FA9842783}"/>
              </a:ext>
            </a:extLst>
          </p:cNvPr>
          <p:cNvCxnSpPr>
            <a:cxnSpLocks/>
          </p:cNvCxnSpPr>
          <p:nvPr/>
        </p:nvCxnSpPr>
        <p:spPr>
          <a:xfrm flipV="1">
            <a:off x="10392332" y="3737400"/>
            <a:ext cx="0" cy="753761"/>
          </a:xfrm>
          <a:prstGeom prst="straightConnector1">
            <a:avLst/>
          </a:prstGeom>
          <a:ln w="12700">
            <a:solidFill>
              <a:srgbClr val="404453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xmlns="" id="{C244955D-0856-F5D8-33E1-4D79B6366D6E}"/>
              </a:ext>
            </a:extLst>
          </p:cNvPr>
          <p:cNvCxnSpPr>
            <a:cxnSpLocks/>
          </p:cNvCxnSpPr>
          <p:nvPr/>
        </p:nvCxnSpPr>
        <p:spPr>
          <a:xfrm flipH="1">
            <a:off x="7427896" y="2862802"/>
            <a:ext cx="2039008" cy="0"/>
          </a:xfrm>
          <a:prstGeom prst="straightConnector1">
            <a:avLst/>
          </a:prstGeom>
          <a:ln w="12700">
            <a:solidFill>
              <a:srgbClr val="404453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02C663B-B187-5DE8-6A1A-D6949E4D2C1B}"/>
              </a:ext>
            </a:extLst>
          </p:cNvPr>
          <p:cNvSpPr txBox="1"/>
          <p:nvPr/>
        </p:nvSpPr>
        <p:spPr>
          <a:xfrm>
            <a:off x="10224817" y="4006559"/>
            <a:ext cx="33502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en-US" altLang="ko-KR" sz="1400" dirty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AIW</a:t>
            </a:r>
            <a:endParaRPr kumimoji="1" lang="ko-KR" altLang="en-US" sz="1400" dirty="0">
              <a:solidFill>
                <a:srgbClr val="368DDF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67369DD8-31BE-B534-D41E-CD01D570C1C0}"/>
              </a:ext>
            </a:extLst>
          </p:cNvPr>
          <p:cNvSpPr txBox="1"/>
          <p:nvPr/>
        </p:nvSpPr>
        <p:spPr>
          <a:xfrm>
            <a:off x="8225350" y="2755080"/>
            <a:ext cx="44410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dirty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AIW</a:t>
            </a:r>
            <a:endParaRPr kumimoji="1" lang="ko-KR" altLang="en-US" sz="1400" dirty="0">
              <a:solidFill>
                <a:srgbClr val="368DDF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xmlns="" id="{07AD9275-34F3-82D4-C04F-586D3B30B24D}"/>
              </a:ext>
            </a:extLst>
          </p:cNvPr>
          <p:cNvSpPr/>
          <p:nvPr/>
        </p:nvSpPr>
        <p:spPr>
          <a:xfrm>
            <a:off x="5745723" y="4609015"/>
            <a:ext cx="1513490" cy="1513490"/>
          </a:xfrm>
          <a:prstGeom prst="ellipse">
            <a:avLst/>
          </a:prstGeom>
          <a:solidFill>
            <a:schemeClr val="bg1"/>
          </a:solidFill>
          <a:ln w="12700">
            <a:solidFill>
              <a:srgbClr val="404453"/>
            </a:solidFill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400" dirty="0">
              <a:solidFill>
                <a:srgbClr val="404453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8561F99-8BAB-96B1-7A90-B5468FA255D6}"/>
              </a:ext>
            </a:extLst>
          </p:cNvPr>
          <p:cNvSpPr txBox="1"/>
          <p:nvPr/>
        </p:nvSpPr>
        <p:spPr>
          <a:xfrm>
            <a:off x="7294626" y="4996428"/>
            <a:ext cx="2283940" cy="10618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solidFill>
                  <a:srgbClr val="00000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A.I RICOO LABS</a:t>
            </a:r>
          </a:p>
          <a:p>
            <a:r>
              <a:rPr lang="en-US" altLang="ko-KR" sz="1050" dirty="0" smtClean="0">
                <a:solidFill>
                  <a:srgbClr val="00000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When CB (Convertible Bonds) and BW (Bond Warrants) issuance, as well as third-party allotment for listed companies, are successfully completed, NFTs will be generated.</a:t>
            </a:r>
            <a:endParaRPr kumimoji="1" lang="ko-KR" altLang="en-US" sz="105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xmlns="" id="{9B94B19C-5932-B66C-94E4-9008609E0087}"/>
              </a:ext>
            </a:extLst>
          </p:cNvPr>
          <p:cNvCxnSpPr>
            <a:cxnSpLocks/>
          </p:cNvCxnSpPr>
          <p:nvPr/>
        </p:nvCxnSpPr>
        <p:spPr>
          <a:xfrm flipV="1">
            <a:off x="7363490" y="3427692"/>
            <a:ext cx="2236684" cy="1386779"/>
          </a:xfrm>
          <a:prstGeom prst="straightConnector1">
            <a:avLst/>
          </a:prstGeom>
          <a:ln w="12700">
            <a:gradFill>
              <a:gsLst>
                <a:gs pos="0">
                  <a:srgbClr val="368DDF"/>
                </a:gs>
                <a:gs pos="100000">
                  <a:srgbClr val="24CEA0"/>
                </a:gs>
              </a:gsLst>
              <a:lin ang="12600000" scaled="0"/>
            </a:gra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92341A2-7EAE-D076-2309-BEE4724CD048}"/>
              </a:ext>
            </a:extLst>
          </p:cNvPr>
          <p:cNvSpPr txBox="1"/>
          <p:nvPr/>
        </p:nvSpPr>
        <p:spPr>
          <a:xfrm>
            <a:off x="7993835" y="3933857"/>
            <a:ext cx="975994" cy="5762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72000" rIns="0" bIns="72000" rtlCol="0" anchor="ctr">
            <a:spAutoFit/>
          </a:bodyPr>
          <a:lstStyle/>
          <a:p>
            <a:pPr algn="ctr"/>
            <a:r>
              <a:rPr kumimoji="1" lang="en-US" altLang="ko-KR" sz="1400" dirty="0" smtClean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Investment Recovery</a:t>
            </a:r>
            <a:endParaRPr kumimoji="1" lang="ko-KR" altLang="en-US" sz="1400" dirty="0">
              <a:solidFill>
                <a:srgbClr val="368DDF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xmlns="" id="{CDE3FA21-850B-EDEC-D522-ED9AE96BBD15}"/>
              </a:ext>
            </a:extLst>
          </p:cNvPr>
          <p:cNvCxnSpPr>
            <a:cxnSpLocks/>
          </p:cNvCxnSpPr>
          <p:nvPr/>
        </p:nvCxnSpPr>
        <p:spPr>
          <a:xfrm>
            <a:off x="6502468" y="3819564"/>
            <a:ext cx="0" cy="671598"/>
          </a:xfrm>
          <a:prstGeom prst="straightConnector1">
            <a:avLst/>
          </a:prstGeom>
          <a:ln w="12700">
            <a:solidFill>
              <a:srgbClr val="404453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7C62577-DA51-FC46-EEBB-F5778D550581}"/>
              </a:ext>
            </a:extLst>
          </p:cNvPr>
          <p:cNvSpPr txBox="1"/>
          <p:nvPr/>
        </p:nvSpPr>
        <p:spPr>
          <a:xfrm>
            <a:off x="5814473" y="3898838"/>
            <a:ext cx="137599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dirty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AIW</a:t>
            </a:r>
          </a:p>
          <a:p>
            <a:pPr algn="ctr"/>
            <a:r>
              <a:rPr kumimoji="1" lang="en-US" altLang="ko-KR" sz="1400" dirty="0">
                <a:solidFill>
                  <a:srgbClr val="368DDF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Voting power</a:t>
            </a:r>
            <a:endParaRPr kumimoji="1" lang="ko-KR" altLang="en-US" sz="1400" dirty="0">
              <a:solidFill>
                <a:srgbClr val="368DDF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xmlns="" id="{FE08C106-128D-A78A-F73A-5EA65C6C29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b="3589"/>
          <a:stretch>
            <a:fillRect/>
          </a:stretch>
        </p:blipFill>
        <p:spPr>
          <a:xfrm>
            <a:off x="6228432" y="2488635"/>
            <a:ext cx="808731" cy="1117894"/>
          </a:xfrm>
          <a:custGeom>
            <a:avLst/>
            <a:gdLst>
              <a:gd name="connsiteX0" fmla="*/ 0 w 808731"/>
              <a:gd name="connsiteY0" fmla="*/ 0 h 1117894"/>
              <a:gd name="connsiteX1" fmla="*/ 808731 w 808731"/>
              <a:gd name="connsiteY1" fmla="*/ 0 h 1117894"/>
              <a:gd name="connsiteX2" fmla="*/ 808731 w 808731"/>
              <a:gd name="connsiteY2" fmla="*/ 896583 h 1117894"/>
              <a:gd name="connsiteX3" fmla="*/ 697140 w 808731"/>
              <a:gd name="connsiteY3" fmla="*/ 988654 h 1117894"/>
              <a:gd name="connsiteX4" fmla="*/ 274036 w 808731"/>
              <a:gd name="connsiteY4" fmla="*/ 1117894 h 1117894"/>
              <a:gd name="connsiteX5" fmla="*/ 121526 w 808731"/>
              <a:gd name="connsiteY5" fmla="*/ 1102520 h 1117894"/>
              <a:gd name="connsiteX6" fmla="*/ 0 w 808731"/>
              <a:gd name="connsiteY6" fmla="*/ 1064796 h 111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731" h="1117894">
                <a:moveTo>
                  <a:pt x="0" y="0"/>
                </a:moveTo>
                <a:lnTo>
                  <a:pt x="808731" y="0"/>
                </a:lnTo>
                <a:lnTo>
                  <a:pt x="808731" y="896583"/>
                </a:lnTo>
                <a:lnTo>
                  <a:pt x="697140" y="988654"/>
                </a:lnTo>
                <a:cubicBezTo>
                  <a:pt x="576362" y="1070250"/>
                  <a:pt x="430763" y="1117894"/>
                  <a:pt x="274036" y="1117894"/>
                </a:cubicBezTo>
                <a:cubicBezTo>
                  <a:pt x="221794" y="1117894"/>
                  <a:pt x="170788" y="1112600"/>
                  <a:pt x="121526" y="1102520"/>
                </a:cubicBezTo>
                <a:lnTo>
                  <a:pt x="0" y="1064796"/>
                </a:lnTo>
                <a:close/>
              </a:path>
            </a:pathLst>
          </a:cu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249783D-73B5-C0E8-3EE0-B6C94D44963C}"/>
              </a:ext>
            </a:extLst>
          </p:cNvPr>
          <p:cNvSpPr txBox="1"/>
          <p:nvPr/>
        </p:nvSpPr>
        <p:spPr>
          <a:xfrm>
            <a:off x="6089033" y="2755080"/>
            <a:ext cx="84592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b="1" dirty="0" smtClean="0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Platform</a:t>
            </a:r>
            <a:endParaRPr kumimoji="1" lang="ko-KR" altLang="en-US" sz="1400" b="1" dirty="0">
              <a:solidFill>
                <a:srgbClr val="40445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4668D8EC-42B9-E124-F9B9-084B5F3B8DDB}"/>
              </a:ext>
            </a:extLst>
          </p:cNvPr>
          <p:cNvSpPr txBox="1"/>
          <p:nvPr/>
        </p:nvSpPr>
        <p:spPr>
          <a:xfrm>
            <a:off x="9978897" y="5258038"/>
            <a:ext cx="92148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b="1" dirty="0" smtClean="0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Exchange</a:t>
            </a:r>
            <a:endParaRPr kumimoji="1" lang="ko-KR" altLang="en-US" sz="1400" b="1" dirty="0">
              <a:solidFill>
                <a:srgbClr val="40445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xmlns="" id="{F3143DA5-FB21-90A4-063C-53763AFD1B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H="1">
            <a:off x="9986646" y="2468905"/>
            <a:ext cx="811372" cy="787795"/>
          </a:xfrm>
          <a:custGeom>
            <a:avLst/>
            <a:gdLst>
              <a:gd name="connsiteX0" fmla="*/ 0 w 808731"/>
              <a:gd name="connsiteY0" fmla="*/ 0 h 1117894"/>
              <a:gd name="connsiteX1" fmla="*/ 808731 w 808731"/>
              <a:gd name="connsiteY1" fmla="*/ 0 h 1117894"/>
              <a:gd name="connsiteX2" fmla="*/ 808731 w 808731"/>
              <a:gd name="connsiteY2" fmla="*/ 896583 h 1117894"/>
              <a:gd name="connsiteX3" fmla="*/ 697140 w 808731"/>
              <a:gd name="connsiteY3" fmla="*/ 988654 h 1117894"/>
              <a:gd name="connsiteX4" fmla="*/ 274036 w 808731"/>
              <a:gd name="connsiteY4" fmla="*/ 1117894 h 1117894"/>
              <a:gd name="connsiteX5" fmla="*/ 121526 w 808731"/>
              <a:gd name="connsiteY5" fmla="*/ 1102520 h 1117894"/>
              <a:gd name="connsiteX6" fmla="*/ 0 w 808731"/>
              <a:gd name="connsiteY6" fmla="*/ 1064796 h 111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731" h="1117894">
                <a:moveTo>
                  <a:pt x="0" y="0"/>
                </a:moveTo>
                <a:lnTo>
                  <a:pt x="808731" y="0"/>
                </a:lnTo>
                <a:lnTo>
                  <a:pt x="808731" y="896583"/>
                </a:lnTo>
                <a:lnTo>
                  <a:pt x="697140" y="988654"/>
                </a:lnTo>
                <a:cubicBezTo>
                  <a:pt x="576362" y="1070250"/>
                  <a:pt x="430763" y="1117894"/>
                  <a:pt x="274036" y="1117894"/>
                </a:cubicBezTo>
                <a:cubicBezTo>
                  <a:pt x="221794" y="1117894"/>
                  <a:pt x="170788" y="1112600"/>
                  <a:pt x="121526" y="1102520"/>
                </a:cubicBezTo>
                <a:lnTo>
                  <a:pt x="0" y="1064796"/>
                </a:lnTo>
                <a:close/>
              </a:path>
            </a:pathLst>
          </a:cu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EB5D98DC-B4F0-35A5-2856-0885DCF40544}"/>
              </a:ext>
            </a:extLst>
          </p:cNvPr>
          <p:cNvSpPr txBox="1"/>
          <p:nvPr/>
        </p:nvSpPr>
        <p:spPr>
          <a:xfrm>
            <a:off x="9987950" y="2746027"/>
            <a:ext cx="839999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b="1" dirty="0" smtClean="0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Individual</a:t>
            </a:r>
            <a:endParaRPr kumimoji="1" lang="ko-KR" altLang="en-US" sz="1400" b="1" dirty="0">
              <a:solidFill>
                <a:srgbClr val="40445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xmlns="" id="{EAA55E07-B1DA-59B2-C368-4E0AA9EAB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5649" y="4903454"/>
            <a:ext cx="722502" cy="815971"/>
          </a:xfrm>
          <a:custGeom>
            <a:avLst/>
            <a:gdLst>
              <a:gd name="connsiteX0" fmla="*/ 0 w 808731"/>
              <a:gd name="connsiteY0" fmla="*/ 0 h 1117894"/>
              <a:gd name="connsiteX1" fmla="*/ 808731 w 808731"/>
              <a:gd name="connsiteY1" fmla="*/ 0 h 1117894"/>
              <a:gd name="connsiteX2" fmla="*/ 808731 w 808731"/>
              <a:gd name="connsiteY2" fmla="*/ 896583 h 1117894"/>
              <a:gd name="connsiteX3" fmla="*/ 697140 w 808731"/>
              <a:gd name="connsiteY3" fmla="*/ 988654 h 1117894"/>
              <a:gd name="connsiteX4" fmla="*/ 274036 w 808731"/>
              <a:gd name="connsiteY4" fmla="*/ 1117894 h 1117894"/>
              <a:gd name="connsiteX5" fmla="*/ 121526 w 808731"/>
              <a:gd name="connsiteY5" fmla="*/ 1102520 h 1117894"/>
              <a:gd name="connsiteX6" fmla="*/ 0 w 808731"/>
              <a:gd name="connsiteY6" fmla="*/ 1064796 h 111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731" h="1117894">
                <a:moveTo>
                  <a:pt x="0" y="0"/>
                </a:moveTo>
                <a:lnTo>
                  <a:pt x="808731" y="0"/>
                </a:lnTo>
                <a:lnTo>
                  <a:pt x="808731" y="896583"/>
                </a:lnTo>
                <a:lnTo>
                  <a:pt x="697140" y="988654"/>
                </a:lnTo>
                <a:cubicBezTo>
                  <a:pt x="576362" y="1070250"/>
                  <a:pt x="430763" y="1117894"/>
                  <a:pt x="274036" y="1117894"/>
                </a:cubicBezTo>
                <a:cubicBezTo>
                  <a:pt x="221794" y="1117894"/>
                  <a:pt x="170788" y="1112600"/>
                  <a:pt x="121526" y="1102520"/>
                </a:cubicBezTo>
                <a:lnTo>
                  <a:pt x="0" y="1064796"/>
                </a:lnTo>
                <a:close/>
              </a:path>
            </a:pathLst>
          </a:custGeom>
        </p:spPr>
      </p:pic>
      <p:pic>
        <p:nvPicPr>
          <p:cNvPr id="109" name="그림 108">
            <a:extLst>
              <a:ext uri="{FF2B5EF4-FFF2-40B4-BE49-F238E27FC236}">
                <a16:creationId xmlns:a16="http://schemas.microsoft.com/office/drawing/2014/main" xmlns="" id="{BAB5B4B7-7E9B-D673-6164-CC7CF153B8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6140672" y="5023762"/>
            <a:ext cx="723593" cy="683996"/>
          </a:xfrm>
          <a:custGeom>
            <a:avLst/>
            <a:gdLst>
              <a:gd name="connsiteX0" fmla="*/ 0 w 808731"/>
              <a:gd name="connsiteY0" fmla="*/ 0 h 1117894"/>
              <a:gd name="connsiteX1" fmla="*/ 808731 w 808731"/>
              <a:gd name="connsiteY1" fmla="*/ 0 h 1117894"/>
              <a:gd name="connsiteX2" fmla="*/ 808731 w 808731"/>
              <a:gd name="connsiteY2" fmla="*/ 896583 h 1117894"/>
              <a:gd name="connsiteX3" fmla="*/ 697140 w 808731"/>
              <a:gd name="connsiteY3" fmla="*/ 988654 h 1117894"/>
              <a:gd name="connsiteX4" fmla="*/ 274036 w 808731"/>
              <a:gd name="connsiteY4" fmla="*/ 1117894 h 1117894"/>
              <a:gd name="connsiteX5" fmla="*/ 121526 w 808731"/>
              <a:gd name="connsiteY5" fmla="*/ 1102520 h 1117894"/>
              <a:gd name="connsiteX6" fmla="*/ 0 w 808731"/>
              <a:gd name="connsiteY6" fmla="*/ 1064796 h 111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731" h="1117894">
                <a:moveTo>
                  <a:pt x="0" y="0"/>
                </a:moveTo>
                <a:lnTo>
                  <a:pt x="808731" y="0"/>
                </a:lnTo>
                <a:lnTo>
                  <a:pt x="808731" y="896583"/>
                </a:lnTo>
                <a:lnTo>
                  <a:pt x="697140" y="988654"/>
                </a:lnTo>
                <a:cubicBezTo>
                  <a:pt x="576362" y="1070250"/>
                  <a:pt x="430763" y="1117894"/>
                  <a:pt x="274036" y="1117894"/>
                </a:cubicBezTo>
                <a:cubicBezTo>
                  <a:pt x="221794" y="1117894"/>
                  <a:pt x="170788" y="1112600"/>
                  <a:pt x="121526" y="1102520"/>
                </a:cubicBezTo>
                <a:lnTo>
                  <a:pt x="0" y="1064796"/>
                </a:lnTo>
                <a:close/>
              </a:path>
            </a:pathLst>
          </a:cu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6F79AC8-B484-CA11-45D6-B5A9DBE27C67}"/>
              </a:ext>
            </a:extLst>
          </p:cNvPr>
          <p:cNvSpPr txBox="1"/>
          <p:nvPr/>
        </p:nvSpPr>
        <p:spPr>
          <a:xfrm>
            <a:off x="6188616" y="5258038"/>
            <a:ext cx="6277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kumimoji="1" lang="en-US" altLang="ko-KR" sz="1400" b="1" dirty="0" smtClean="0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Project</a:t>
            </a:r>
            <a:endParaRPr kumimoji="1" lang="ko-KR" altLang="en-US" sz="1400" b="1" dirty="0">
              <a:solidFill>
                <a:srgbClr val="40445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66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AAB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다채로움, 아동 미술, 스크린샷, 원이(가) 표시된 사진&#10;&#10;자동 생성된 설명">
            <a:extLst>
              <a:ext uri="{FF2B5EF4-FFF2-40B4-BE49-F238E27FC236}">
                <a16:creationId xmlns:a16="http://schemas.microsoft.com/office/drawing/2014/main" xmlns="" id="{B39E31A9-FD79-989B-4424-9F94CE55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36"/>
          <a:stretch/>
        </p:blipFill>
        <p:spPr>
          <a:xfrm>
            <a:off x="2918223" y="0"/>
            <a:ext cx="9273777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3CDF3EA-517C-9C8C-64D9-6005B71C48CD}"/>
              </a:ext>
            </a:extLst>
          </p:cNvPr>
          <p:cNvSpPr/>
          <p:nvPr/>
        </p:nvSpPr>
        <p:spPr>
          <a:xfrm>
            <a:off x="2918223" y="0"/>
            <a:ext cx="9273777" cy="6858000"/>
          </a:xfrm>
          <a:prstGeom prst="rect">
            <a:avLst/>
          </a:prstGeom>
          <a:gradFill flip="none" rotWithShape="1">
            <a:gsLst>
              <a:gs pos="0">
                <a:srgbClr val="F6F6F9"/>
              </a:gs>
              <a:gs pos="100000">
                <a:srgbClr val="F6F6F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579D5CD-5FB4-4D06-F53A-2FC204C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(</a:t>
            </a:r>
            <a:r>
              <a:rPr lang="ko-KR" altLang="en-US"/>
              <a:t> </a:t>
            </a:r>
            <a:fld id="{4DBFF4BF-D7B5-7B4F-962F-D296E0F2AE71}" type="slidenum">
              <a:rPr lang="en-US" altLang="ko-KR" smtClean="0"/>
              <a:pPr/>
              <a:t>8</a:t>
            </a:fld>
            <a:r>
              <a:rPr lang="ko-KR" altLang="en-US"/>
              <a:t> </a:t>
            </a:r>
            <a:r>
              <a:rPr lang="en-US" altLang="ko-KR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A650-A7DE-3C6B-1E92-02AB1A3BCDFE}"/>
              </a:ext>
            </a:extLst>
          </p:cNvPr>
          <p:cNvSpPr txBox="1"/>
          <p:nvPr/>
        </p:nvSpPr>
        <p:spPr>
          <a:xfrm>
            <a:off x="652318" y="310379"/>
            <a:ext cx="417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 b="1">
                <a:solidFill>
                  <a:srgbClr val="40445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defRPr>
            </a:lvl1pPr>
          </a:lstStyle>
          <a:p>
            <a:r>
              <a:rPr lang="en-US" altLang="ko-KR" dirty="0"/>
              <a:t>A.I RICOO DAO PLATFORM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76B78C-B692-CFBB-CB01-477442517268}"/>
              </a:ext>
            </a:extLst>
          </p:cNvPr>
          <p:cNvSpPr txBox="1"/>
          <p:nvPr/>
        </p:nvSpPr>
        <p:spPr>
          <a:xfrm>
            <a:off x="652318" y="679711"/>
            <a:ext cx="6493917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200" b="0" u="none" strike="noStrike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defRPr>
            </a:lvl1pPr>
          </a:lstStyle>
          <a:p>
            <a:r>
              <a:rPr lang="en-US" altLang="ko-KR" dirty="0" smtClean="0"/>
              <a:t>Utilizing the A.I RICOO DAO PLATFORM, investors can easily access and engage in stable investment activities.</a:t>
            </a:r>
            <a:endParaRPr lang="en-US" altLang="ko-KR" dirty="0"/>
          </a:p>
        </p:txBody>
      </p:sp>
      <p:sp>
        <p:nvSpPr>
          <p:cNvPr id="90" name="자유형 89">
            <a:extLst>
              <a:ext uri="{FF2B5EF4-FFF2-40B4-BE49-F238E27FC236}">
                <a16:creationId xmlns:a16="http://schemas.microsoft.com/office/drawing/2014/main" xmlns="" id="{DE633B3B-9DE3-0FA6-9AB9-A12D22C795CE}"/>
              </a:ext>
            </a:extLst>
          </p:cNvPr>
          <p:cNvSpPr/>
          <p:nvPr/>
        </p:nvSpPr>
        <p:spPr>
          <a:xfrm rot="15710899">
            <a:off x="7703528" y="-926078"/>
            <a:ext cx="892842" cy="848082"/>
          </a:xfrm>
          <a:custGeom>
            <a:avLst/>
            <a:gdLst>
              <a:gd name="connsiteX0" fmla="*/ 892842 w 892842"/>
              <a:gd name="connsiteY0" fmla="*/ 407158 h 848082"/>
              <a:gd name="connsiteX1" fmla="*/ 775284 w 892842"/>
              <a:gd name="connsiteY1" fmla="*/ 407158 h 848082"/>
              <a:gd name="connsiteX2" fmla="*/ 775283 w 892842"/>
              <a:gd name="connsiteY2" fmla="*/ 407158 h 848082"/>
              <a:gd name="connsiteX3" fmla="*/ 777715 w 892842"/>
              <a:gd name="connsiteY3" fmla="*/ 454207 h 848082"/>
              <a:gd name="connsiteX4" fmla="*/ 507568 w 892842"/>
              <a:gd name="connsiteY4" fmla="*/ 822544 h 848082"/>
              <a:gd name="connsiteX5" fmla="*/ 13712 w 892842"/>
              <a:gd name="connsiteY5" fmla="*/ 652724 h 848082"/>
              <a:gd name="connsiteX6" fmla="*/ 0 w 892842"/>
              <a:gd name="connsiteY6" fmla="*/ 624561 h 848082"/>
              <a:gd name="connsiteX7" fmla="*/ 30902 w 892842"/>
              <a:gd name="connsiteY7" fmla="*/ 664905 h 848082"/>
              <a:gd name="connsiteX8" fmla="*/ 309026 w 892842"/>
              <a:gd name="connsiteY8" fmla="*/ 730824 h 848082"/>
              <a:gd name="connsiteX9" fmla="*/ 475445 w 892842"/>
              <a:gd name="connsiteY9" fmla="*/ 449588 h 848082"/>
              <a:gd name="connsiteX10" fmla="*/ 464513 w 892842"/>
              <a:gd name="connsiteY10" fmla="*/ 407159 h 848082"/>
              <a:gd name="connsiteX11" fmla="*/ 313210 w 892842"/>
              <a:gd name="connsiteY11" fmla="*/ 407159 h 848082"/>
              <a:gd name="connsiteX12" fmla="*/ 391813 w 892842"/>
              <a:gd name="connsiteY12" fmla="*/ 296732 h 848082"/>
              <a:gd name="connsiteX13" fmla="*/ 391812 w 892842"/>
              <a:gd name="connsiteY13" fmla="*/ 296732 h 848082"/>
              <a:gd name="connsiteX14" fmla="*/ 553990 w 892842"/>
              <a:gd name="connsiteY14" fmla="*/ 68890 h 848082"/>
              <a:gd name="connsiteX15" fmla="*/ 606622 w 892842"/>
              <a:gd name="connsiteY15" fmla="*/ 99609 h 848082"/>
              <a:gd name="connsiteX16" fmla="*/ 652529 w 892842"/>
              <a:gd name="connsiteY16" fmla="*/ 138002 h 848082"/>
              <a:gd name="connsiteX17" fmla="*/ 688704 w 892842"/>
              <a:gd name="connsiteY17" fmla="*/ 178591 h 848082"/>
              <a:gd name="connsiteX18" fmla="*/ 652529 w 892842"/>
              <a:gd name="connsiteY18" fmla="*/ 138002 h 848082"/>
              <a:gd name="connsiteX19" fmla="*/ 606622 w 892842"/>
              <a:gd name="connsiteY19" fmla="*/ 99608 h 848082"/>
              <a:gd name="connsiteX20" fmla="*/ 553990 w 892842"/>
              <a:gd name="connsiteY20" fmla="*/ 68890 h 848082"/>
              <a:gd name="connsiteX21" fmla="*/ 603026 w 892842"/>
              <a:gd name="connsiteY21" fmla="*/ 0 h 84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2842" h="848082">
                <a:moveTo>
                  <a:pt x="892842" y="407158"/>
                </a:moveTo>
                <a:lnTo>
                  <a:pt x="775284" y="407158"/>
                </a:lnTo>
                <a:lnTo>
                  <a:pt x="775283" y="407158"/>
                </a:lnTo>
                <a:lnTo>
                  <a:pt x="777715" y="454207"/>
                </a:lnTo>
                <a:cubicBezTo>
                  <a:pt x="770068" y="615053"/>
                  <a:pt x="668194" y="763430"/>
                  <a:pt x="507568" y="822544"/>
                </a:cubicBezTo>
                <a:cubicBezTo>
                  <a:pt x="320171" y="891509"/>
                  <a:pt x="114904" y="816124"/>
                  <a:pt x="13712" y="652724"/>
                </a:cubicBezTo>
                <a:lnTo>
                  <a:pt x="0" y="624561"/>
                </a:lnTo>
                <a:lnTo>
                  <a:pt x="30902" y="664905"/>
                </a:lnTo>
                <a:cubicBezTo>
                  <a:pt x="99790" y="738441"/>
                  <a:pt x="208517" y="767812"/>
                  <a:pt x="309026" y="730824"/>
                </a:cubicBezTo>
                <a:cubicBezTo>
                  <a:pt x="426288" y="687670"/>
                  <a:pt x="493512" y="568487"/>
                  <a:pt x="475445" y="449588"/>
                </a:cubicBezTo>
                <a:lnTo>
                  <a:pt x="464513" y="407159"/>
                </a:lnTo>
                <a:lnTo>
                  <a:pt x="313210" y="407159"/>
                </a:lnTo>
                <a:lnTo>
                  <a:pt x="391813" y="296732"/>
                </a:lnTo>
                <a:lnTo>
                  <a:pt x="391812" y="296732"/>
                </a:lnTo>
                <a:lnTo>
                  <a:pt x="553990" y="68890"/>
                </a:lnTo>
                <a:lnTo>
                  <a:pt x="606622" y="99609"/>
                </a:lnTo>
                <a:cubicBezTo>
                  <a:pt x="622769" y="111234"/>
                  <a:pt x="638121" y="124055"/>
                  <a:pt x="652529" y="138002"/>
                </a:cubicBezTo>
                <a:lnTo>
                  <a:pt x="688704" y="178591"/>
                </a:lnTo>
                <a:lnTo>
                  <a:pt x="652529" y="138002"/>
                </a:lnTo>
                <a:cubicBezTo>
                  <a:pt x="638122" y="124055"/>
                  <a:pt x="622769" y="111234"/>
                  <a:pt x="606622" y="99608"/>
                </a:cubicBezTo>
                <a:lnTo>
                  <a:pt x="553990" y="68890"/>
                </a:lnTo>
                <a:lnTo>
                  <a:pt x="603026" y="0"/>
                </a:lnTo>
                <a:close/>
              </a:path>
            </a:pathLst>
          </a:custGeom>
          <a:gradFill>
            <a:gsLst>
              <a:gs pos="7000">
                <a:srgbClr val="368DDF"/>
              </a:gs>
              <a:gs pos="84000">
                <a:srgbClr val="23CEA0">
                  <a:alpha val="0"/>
                </a:srgbClr>
              </a:gs>
              <a:gs pos="54000">
                <a:srgbClr val="23CEA0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6" name="모서리가 둥근 직사각형 15">
            <a:extLst>
              <a:ext uri="{FF2B5EF4-FFF2-40B4-BE49-F238E27FC236}">
                <a16:creationId xmlns:a16="http://schemas.microsoft.com/office/drawing/2014/main" xmlns="" id="{DC7070E7-82D9-0275-82B3-D1EF26BC137D}"/>
              </a:ext>
            </a:extLst>
          </p:cNvPr>
          <p:cNvSpPr/>
          <p:nvPr/>
        </p:nvSpPr>
        <p:spPr>
          <a:xfrm>
            <a:off x="233081" y="2199991"/>
            <a:ext cx="5316693" cy="2734147"/>
          </a:xfrm>
          <a:prstGeom prst="roundRect">
            <a:avLst>
              <a:gd name="adj" fmla="val 2667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12700" dist="38100" dir="2700000" algn="tl" rotWithShape="0">
              <a:schemeClr val="bg1">
                <a:lumMod val="85000"/>
                <a:alpha val="5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69CD23-C3EC-43FE-94F9-66ED5F97FE25}"/>
              </a:ext>
            </a:extLst>
          </p:cNvPr>
          <p:cNvSpPr txBox="1"/>
          <p:nvPr/>
        </p:nvSpPr>
        <p:spPr>
          <a:xfrm>
            <a:off x="652318" y="2220850"/>
            <a:ext cx="488840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At the time of investment recovery for each project, the AIW token and the stock price of the invested listed company fluctuate compared to the initial investment period.</a:t>
            </a:r>
            <a:endParaRPr lang="en-US" altLang="ko-KR" sz="12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ko-KR" sz="12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Investors who hold NFTs from participating projects can compare the profits and losses of stock investments and AIW tokens, choosing the more favorable option to maximize returns and minimize losses.</a:t>
            </a:r>
          </a:p>
          <a:p>
            <a:pPr>
              <a:lnSpc>
                <a:spcPct val="120000"/>
              </a:lnSpc>
            </a:pPr>
            <a:endParaRPr lang="en-US" altLang="ko-KR" sz="12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If A.I RICOO LABS and small-scale investors (users) participate in a third-party allocation capital increase, and the stock price falls below 75% of the assigned price, the NFT will be reclaimed from small investors, and the previously invested AIW tokens will be refunded.</a:t>
            </a:r>
            <a:endParaRPr lang="en-US" altLang="ko-KR" sz="12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AE11A04-C40A-6242-2998-5A69B77D817C}"/>
              </a:ext>
            </a:extLst>
          </p:cNvPr>
          <p:cNvSpPr/>
          <p:nvPr/>
        </p:nvSpPr>
        <p:spPr>
          <a:xfrm>
            <a:off x="701176" y="2255287"/>
            <a:ext cx="47297" cy="47297"/>
          </a:xfrm>
          <a:prstGeom prst="rect">
            <a:avLst/>
          </a:prstGeom>
          <a:solidFill>
            <a:srgbClr val="368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13148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3144</TotalTime>
  <Words>2499</Words>
  <Application>Microsoft Office PowerPoint</Application>
  <PresentationFormat>사용자 지정</PresentationFormat>
  <Paragraphs>422</Paragraphs>
  <Slides>17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굴림</vt:lpstr>
      <vt:lpstr>Arial</vt:lpstr>
      <vt:lpstr>맑은 고딕</vt:lpstr>
      <vt:lpstr>Pretendard</vt:lpstr>
      <vt:lpstr>Pretendard SemiBold</vt:lpstr>
      <vt:lpstr>Pretendard Light</vt:lpstr>
      <vt:lpstr>Pretendard Medium</vt:lpstr>
      <vt:lpstr>AppleSDGothicNeoUL00</vt:lpstr>
      <vt:lpstr>Times New Roman</vt:lpstr>
      <vt:lpstr>Office 테마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채언 김</dc:creator>
  <cp:lastModifiedBy>강병주</cp:lastModifiedBy>
  <cp:revision>58</cp:revision>
  <dcterms:created xsi:type="dcterms:W3CDTF">2024-06-17T03:38:10Z</dcterms:created>
  <dcterms:modified xsi:type="dcterms:W3CDTF">2025-02-14T05:15:44Z</dcterms:modified>
</cp:coreProperties>
</file>